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2218"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28D77-A9DE-40ED-B52B-ED3F0CA9A7E6}" type="datetimeFigureOut">
              <a:rPr lang="en-US" smtClean="0"/>
              <a:t>2/7/2016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4E126-A1AC-4AF8-85D4-3A753DAE83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189917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1EE425-2A5F-48CE-BCEB-2348A18A8733}" type="datetimeFigureOut">
              <a:rPr lang="en-US" smtClean="0">
                <a:solidFill>
                  <a:prstClr val="black">
                    <a:tint val="75000"/>
                  </a:prstClr>
                </a:solidFill>
              </a:rPr>
              <a:pPr/>
              <a:t>2/6/2016</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tif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tiff"/><Relationship Id="rId7" Type="http://schemas.openxmlformats.org/officeDocument/2006/relationships/image" Target="../media/image11.tiff"/><Relationship Id="rId12" Type="http://schemas.openxmlformats.org/officeDocument/2006/relationships/image" Target="../media/image16.tiff"/><Relationship Id="rId2" Type="http://schemas.openxmlformats.org/officeDocument/2006/relationships/image" Target="../media/image6.tiff"/><Relationship Id="rId16"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jpeg"/><Relationship Id="rId5" Type="http://schemas.openxmlformats.org/officeDocument/2006/relationships/image" Target="../media/image9.tiff"/><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tiff"/><Relationship Id="rId9" Type="http://schemas.openxmlformats.org/officeDocument/2006/relationships/image" Target="../media/image13.tiff"/><Relationship Id="rId14" Type="http://schemas.openxmlformats.org/officeDocument/2006/relationships/image" Target="../media/image18.tiff"/></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38.tiff"/><Relationship Id="rId7" Type="http://schemas.openxmlformats.org/officeDocument/2006/relationships/image" Target="../media/image42.tiff"/><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9.tiff"/></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bware"/>
          <p:cNvPicPr>
            <a:picLocks noChangeAspect="1" noChangeArrowheads="1"/>
          </p:cNvPicPr>
          <p:nvPr/>
        </p:nvPicPr>
        <p:blipFill>
          <a:blip r:embed="rId3" cstate="screen"/>
          <a:srcRect/>
          <a:stretch>
            <a:fillRect/>
          </a:stretch>
        </p:blipFill>
        <p:spPr bwMode="auto">
          <a:xfrm>
            <a:off x="4341009" y="1207294"/>
            <a:ext cx="2516991" cy="1664494"/>
          </a:xfrm>
          <a:prstGeom prst="rect">
            <a:avLst/>
          </a:prstGeom>
          <a:noFill/>
        </p:spPr>
      </p:pic>
      <p:sp>
        <p:nvSpPr>
          <p:cNvPr id="14" name="Rectangle 13"/>
          <p:cNvSpPr/>
          <p:nvPr/>
        </p:nvSpPr>
        <p:spPr>
          <a:xfrm>
            <a:off x="1815995" y="90067"/>
            <a:ext cx="4783214" cy="1089529"/>
          </a:xfrm>
          <a:prstGeom prst="rect">
            <a:avLst/>
          </a:prstGeom>
          <a:noFill/>
        </p:spPr>
        <p:txBody>
          <a:bodyPr wrap="square" lIns="91440" tIns="45720" rIns="91440" bIns="45720">
            <a:spAutoFit/>
          </a:bodyPr>
          <a:lstStyle/>
          <a:p>
            <a:pPr algn="ctr">
              <a:lnSpc>
                <a:spcPct val="80000"/>
              </a:lnSpc>
            </a:pPr>
            <a:r>
              <a:rPr lang="en-US" sz="4000" b="1"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rPr>
              <a:t>Lab 2: Measurement Tools &amp; Skills</a:t>
            </a:r>
            <a:endParaRPr lang="en-US" sz="4000" b="1"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endParaRPr>
          </a:p>
        </p:txBody>
      </p:sp>
      <p:sp>
        <p:nvSpPr>
          <p:cNvPr id="13" name="Rectangle 12"/>
          <p:cNvSpPr/>
          <p:nvPr/>
        </p:nvSpPr>
        <p:spPr>
          <a:xfrm>
            <a:off x="1789017" y="1252778"/>
            <a:ext cx="2336993" cy="295466"/>
          </a:xfrm>
          <a:prstGeom prst="rect">
            <a:avLst/>
          </a:prstGeom>
          <a:noFill/>
        </p:spPr>
        <p:txBody>
          <a:bodyPr wrap="square" lIns="0" tIns="0" rIns="0" b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2400" b="1" spc="50" dirty="0">
                <a:ln w="11430"/>
                <a:solidFill>
                  <a:srgbClr val="03D1ED"/>
                </a:solidFill>
                <a:effectLst>
                  <a:outerShdw blurRad="76200" dist="50800" dir="5400000" algn="tl" rotWithShape="0">
                    <a:srgbClr val="000000">
                      <a:alpha val="65000"/>
                    </a:srgbClr>
                  </a:outerShdw>
                </a:effectLst>
              </a:rPr>
              <a:t>Goals for this Lab</a:t>
            </a:r>
            <a:endParaRPr lang="en-US" sz="2400" b="1" spc="50" dirty="0">
              <a:ln w="11430"/>
              <a:solidFill>
                <a:srgbClr val="03D1ED"/>
              </a:solidFill>
              <a:effectLst>
                <a:outerShdw blurRad="76200" dist="50800" dir="5400000" algn="tl" rotWithShape="0">
                  <a:srgbClr val="000000">
                    <a:alpha val="65000"/>
                  </a:srgbClr>
                </a:outerShdw>
              </a:effectLst>
            </a:endParaRPr>
          </a:p>
        </p:txBody>
      </p:sp>
      <p:sp>
        <p:nvSpPr>
          <p:cNvPr id="15" name="TextBox 14"/>
          <p:cNvSpPr txBox="1"/>
          <p:nvPr/>
        </p:nvSpPr>
        <p:spPr>
          <a:xfrm>
            <a:off x="120771" y="1634772"/>
            <a:ext cx="4372648" cy="1384995"/>
          </a:xfrm>
          <a:prstGeom prst="rect">
            <a:avLst/>
          </a:prstGeom>
          <a:noFill/>
        </p:spPr>
        <p:txBody>
          <a:bodyPr wrap="square" rtlCol="0">
            <a:spAutoFit/>
          </a:bodyPr>
          <a:lstStyle/>
          <a:p>
            <a:r>
              <a:rPr lang="en-US" sz="1400" b="1" dirty="0">
                <a:solidFill>
                  <a:prstClr val="black"/>
                </a:solidFill>
              </a:rPr>
              <a:t>Identify tools used for measurement and their best use:   </a:t>
            </a:r>
            <a:r>
              <a:rPr lang="en-US" sz="1400" dirty="0">
                <a:solidFill>
                  <a:prstClr val="black"/>
                </a:solidFill>
              </a:rPr>
              <a:t> In this lab you will become familiar with many measurement tools, and not just ones used in chemistry. These tools along with your measuring skills will let you discover and communicate accurate and useful facts about items. </a:t>
            </a:r>
          </a:p>
        </p:txBody>
      </p:sp>
      <p:pic>
        <p:nvPicPr>
          <p:cNvPr id="23" name="Picture 11" descr="E:\ChemistryLand\CHM107LLhybrid\2. Measurement\AnalyticalBalance.jpg"/>
          <p:cNvPicPr>
            <a:picLocks noChangeAspect="1" noChangeArrowheads="1"/>
          </p:cNvPicPr>
          <p:nvPr/>
        </p:nvPicPr>
        <p:blipFill>
          <a:blip r:embed="rId4" cstate="screen">
            <a:lum/>
          </a:blip>
          <a:srcRect/>
          <a:stretch>
            <a:fillRect/>
          </a:stretch>
        </p:blipFill>
        <p:spPr bwMode="auto">
          <a:xfrm>
            <a:off x="0" y="0"/>
            <a:ext cx="1621766" cy="1521244"/>
          </a:xfrm>
          <a:prstGeom prst="rect">
            <a:avLst/>
          </a:prstGeom>
          <a:noFill/>
          <a:effectLst>
            <a:softEdge rad="127000"/>
          </a:effectLst>
        </p:spPr>
      </p:pic>
      <p:pic>
        <p:nvPicPr>
          <p:cNvPr id="2052" name="Picture 4" descr="close up of water in 10 mL graduated cylinder"/>
          <p:cNvPicPr>
            <a:picLocks noChangeAspect="1" noChangeArrowheads="1"/>
          </p:cNvPicPr>
          <p:nvPr/>
        </p:nvPicPr>
        <p:blipFill>
          <a:blip r:embed="rId5" cstate="screen"/>
          <a:srcRect/>
          <a:stretch>
            <a:fillRect/>
          </a:stretch>
        </p:blipFill>
        <p:spPr bwMode="auto">
          <a:xfrm>
            <a:off x="5992081" y="2897502"/>
            <a:ext cx="865919" cy="1771653"/>
          </a:xfrm>
          <a:prstGeom prst="rect">
            <a:avLst/>
          </a:prstGeom>
          <a:noFill/>
          <a:effectLst>
            <a:softEdge rad="63500"/>
          </a:effectLst>
        </p:spPr>
      </p:pic>
      <p:sp>
        <p:nvSpPr>
          <p:cNvPr id="24" name="TextBox 23"/>
          <p:cNvSpPr txBox="1"/>
          <p:nvPr/>
        </p:nvSpPr>
        <p:spPr>
          <a:xfrm>
            <a:off x="130291" y="2887305"/>
            <a:ext cx="5956183" cy="1815882"/>
          </a:xfrm>
          <a:prstGeom prst="rect">
            <a:avLst/>
          </a:prstGeom>
          <a:noFill/>
        </p:spPr>
        <p:txBody>
          <a:bodyPr wrap="square" rtlCol="0">
            <a:spAutoFit/>
          </a:bodyPr>
          <a:lstStyle/>
          <a:p>
            <a:r>
              <a:rPr lang="en-US" sz="1400" b="1" dirty="0">
                <a:solidFill>
                  <a:prstClr val="black"/>
                </a:solidFill>
              </a:rPr>
              <a:t>Read and record measurements correctly:    </a:t>
            </a:r>
            <a:r>
              <a:rPr lang="en-US" sz="1400" dirty="0">
                <a:solidFill>
                  <a:prstClr val="black"/>
                </a:solidFill>
              </a:rPr>
              <a:t>This objective means you learn how to get  the most accuracy out of a measurement tool.   You also have to remember to always include the unit of measurement (its dimension, such as inch, gram, etc).   In math classes, you normally deal with abstract numbers like</a:t>
            </a:r>
            <a:r>
              <a:rPr lang="en-US" sz="1400" b="1" dirty="0">
                <a:solidFill>
                  <a:prstClr val="black"/>
                </a:solidFill>
              </a:rPr>
              <a:t> 5, 3, and 7.5</a:t>
            </a:r>
            <a:r>
              <a:rPr lang="en-US" sz="1400" dirty="0">
                <a:solidFill>
                  <a:prstClr val="black"/>
                </a:solidFill>
              </a:rPr>
              <a:t>; however, chemistry deals with measurements, so </a:t>
            </a:r>
            <a:r>
              <a:rPr lang="en-US" sz="1400" b="1" dirty="0">
                <a:solidFill>
                  <a:prstClr val="black"/>
                </a:solidFill>
              </a:rPr>
              <a:t>5, 3, and 7.5</a:t>
            </a:r>
            <a:r>
              <a:rPr lang="en-US" sz="1400" dirty="0">
                <a:solidFill>
                  <a:prstClr val="black"/>
                </a:solidFill>
              </a:rPr>
              <a:t> are not good enough.  You have to include the units of measurement such as centimeters (cm), grams (g), or milliliters (mL).  Writing 7.5 instead of 7.5 cm is wrong because "cm" is just as important as 7.5.</a:t>
            </a:r>
          </a:p>
        </p:txBody>
      </p:sp>
      <p:sp>
        <p:nvSpPr>
          <p:cNvPr id="25" name="TextBox 24"/>
          <p:cNvSpPr txBox="1"/>
          <p:nvPr/>
        </p:nvSpPr>
        <p:spPr>
          <a:xfrm>
            <a:off x="2207418" y="4647046"/>
            <a:ext cx="4650581" cy="3108543"/>
          </a:xfrm>
          <a:prstGeom prst="rect">
            <a:avLst/>
          </a:prstGeom>
          <a:noFill/>
        </p:spPr>
        <p:txBody>
          <a:bodyPr wrap="square" rtlCol="0">
            <a:spAutoFit/>
          </a:bodyPr>
          <a:lstStyle/>
          <a:p>
            <a:r>
              <a:rPr lang="en-US" sz="1400" b="1" dirty="0">
                <a:solidFill>
                  <a:prstClr val="black"/>
                </a:solidFill>
              </a:rPr>
              <a:t>Associate metric units with quantities being used:   </a:t>
            </a:r>
            <a:r>
              <a:rPr lang="en-US" sz="1400" dirty="0">
                <a:solidFill>
                  <a:prstClr val="black"/>
                </a:solidFill>
              </a:rPr>
              <a:t>Don’t think in just English units, force yourself to think in metric units.  </a:t>
            </a:r>
            <a:r>
              <a:rPr lang="en-US" sz="1400" b="1" dirty="0">
                <a:solidFill>
                  <a:prstClr val="black"/>
                </a:solidFill>
              </a:rPr>
              <a:t> </a:t>
            </a:r>
            <a:r>
              <a:rPr lang="en-US" sz="1400" dirty="0">
                <a:solidFill>
                  <a:prstClr val="black"/>
                </a:solidFill>
              </a:rPr>
              <a:t>The metric system is one of the greatest inventions of mankind. Without a system that allows agreement on measurements such as distance, mass, and volume, the advances in technology would have been impossible.  King Louis XVI of France ordered this new system in 1790.  Seeing the beauty in its simplicity and ease of standardizing measurements, he declared</a:t>
            </a:r>
            <a:r>
              <a:rPr lang="en-US" sz="1400" b="1" dirty="0">
                <a:solidFill>
                  <a:srgbClr val="0070C0"/>
                </a:solidFill>
              </a:rPr>
              <a:t> "Metrics is for all people for all time."</a:t>
            </a:r>
            <a:r>
              <a:rPr lang="en-US" sz="1400" dirty="0">
                <a:solidFill>
                  <a:prstClr val="black"/>
                </a:solidFill>
              </a:rPr>
              <a:t> Metrics is based on the Earth, water, and the fact we have 10 fingers. Even George Washington and Thomas Jefferson begged the Congress to adopt a system just like the metric system. Congress procrastinated, and we were stuck with the English system.</a:t>
            </a:r>
          </a:p>
        </p:txBody>
      </p:sp>
      <p:pic>
        <p:nvPicPr>
          <p:cNvPr id="2054" name="Picture 6" descr="hand holding Earth"/>
          <p:cNvPicPr>
            <a:picLocks noChangeAspect="1" noChangeArrowheads="1"/>
          </p:cNvPicPr>
          <p:nvPr/>
        </p:nvPicPr>
        <p:blipFill>
          <a:blip r:embed="rId6" cstate="screen"/>
          <a:srcRect/>
          <a:stretch>
            <a:fillRect/>
          </a:stretch>
        </p:blipFill>
        <p:spPr bwMode="auto">
          <a:xfrm>
            <a:off x="0" y="6110159"/>
            <a:ext cx="2194560" cy="1634414"/>
          </a:xfrm>
          <a:prstGeom prst="rect">
            <a:avLst/>
          </a:prstGeom>
          <a:noFill/>
        </p:spPr>
      </p:pic>
      <p:pic>
        <p:nvPicPr>
          <p:cNvPr id="2056" name="Picture 8" descr="Soda C an label"/>
          <p:cNvPicPr>
            <a:picLocks noChangeAspect="1" noChangeArrowheads="1"/>
          </p:cNvPicPr>
          <p:nvPr/>
        </p:nvPicPr>
        <p:blipFill>
          <a:blip r:embed="rId7" cstate="screen"/>
          <a:srcRect/>
          <a:stretch>
            <a:fillRect/>
          </a:stretch>
        </p:blipFill>
        <p:spPr bwMode="auto">
          <a:xfrm>
            <a:off x="0" y="4683321"/>
            <a:ext cx="2194560" cy="1422558"/>
          </a:xfrm>
          <a:prstGeom prst="rect">
            <a:avLst/>
          </a:prstGeom>
          <a:noFill/>
        </p:spPr>
      </p:pic>
      <p:sp>
        <p:nvSpPr>
          <p:cNvPr id="28" name="TextBox 27"/>
          <p:cNvSpPr txBox="1"/>
          <p:nvPr/>
        </p:nvSpPr>
        <p:spPr>
          <a:xfrm>
            <a:off x="0" y="7727201"/>
            <a:ext cx="6858000" cy="1384995"/>
          </a:xfrm>
          <a:prstGeom prst="rect">
            <a:avLst/>
          </a:prstGeom>
          <a:noFill/>
        </p:spPr>
        <p:txBody>
          <a:bodyPr wrap="square" rtlCol="0">
            <a:spAutoFit/>
          </a:bodyPr>
          <a:lstStyle/>
          <a:p>
            <a:r>
              <a:rPr lang="en-US" sz="1400" b="1" dirty="0">
                <a:solidFill>
                  <a:prstClr val="black"/>
                </a:solidFill>
              </a:rPr>
              <a:t>Applications for measurement:</a:t>
            </a:r>
            <a:r>
              <a:rPr lang="en-US" sz="1400" dirty="0">
                <a:solidFill>
                  <a:prstClr val="black"/>
                </a:solidFill>
              </a:rPr>
              <a:t>   Nearly every discipline involves making measurements.    In chemistry, as in many fields, you will frequently be measuring something and be using a variety of measuring tools. These tools could be a simple metric ruler or a complicated pH meter.   Because this lab is Chemistry and Society, we are including other instruments not normally seen in chemistry classes because some of the issues facing our society needs measurements that go beyond those used in normal chemistry labs.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137160" y="110079"/>
            <a:ext cx="6549390" cy="27432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262890" y="124129"/>
            <a:ext cx="632079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Extra Credit</a:t>
            </a:r>
          </a:p>
        </p:txBody>
      </p:sp>
      <p:sp>
        <p:nvSpPr>
          <p:cNvPr id="8" name="TextBox 7"/>
          <p:cNvSpPr txBox="1"/>
          <p:nvPr/>
        </p:nvSpPr>
        <p:spPr>
          <a:xfrm>
            <a:off x="1165860" y="569683"/>
            <a:ext cx="4949190" cy="1255728"/>
          </a:xfrm>
          <a:prstGeom prst="rect">
            <a:avLst/>
          </a:prstGeom>
          <a:noFill/>
        </p:spPr>
        <p:txBody>
          <a:bodyPr wrap="square" rtlCol="0">
            <a:spAutoFit/>
          </a:bodyPr>
          <a:lstStyle/>
          <a:p>
            <a:pPr>
              <a:lnSpc>
                <a:spcPct val="90000"/>
              </a:lnSpc>
            </a:pPr>
            <a:r>
              <a:rPr lang="en-US" sz="1400" dirty="0">
                <a:solidFill>
                  <a:prstClr val="black"/>
                </a:solidFill>
              </a:rPr>
              <a:t>If you have time, you may want to do these extra credit activities.</a:t>
            </a:r>
          </a:p>
          <a:p>
            <a:pPr>
              <a:lnSpc>
                <a:spcPct val="90000"/>
              </a:lnSpc>
            </a:pPr>
            <a:endParaRPr lang="en-US" sz="1400" b="1" dirty="0">
              <a:solidFill>
                <a:prstClr val="black"/>
              </a:solidFill>
            </a:endParaRPr>
          </a:p>
          <a:p>
            <a:pPr>
              <a:lnSpc>
                <a:spcPct val="90000"/>
              </a:lnSpc>
            </a:pPr>
            <a:r>
              <a:rPr lang="en-US" sz="1400" b="1" dirty="0">
                <a:solidFill>
                  <a:prstClr val="black"/>
                </a:solidFill>
              </a:rPr>
              <a:t>Laser Measure:  </a:t>
            </a:r>
            <a:r>
              <a:rPr lang="en-US" sz="1400" dirty="0">
                <a:solidFill>
                  <a:prstClr val="black"/>
                </a:solidFill>
              </a:rPr>
              <a:t> Use the laser measure device to find the length, width, and height of the lab in feet with inches.</a:t>
            </a:r>
          </a:p>
          <a:p>
            <a:pPr>
              <a:lnSpc>
                <a:spcPct val="90000"/>
              </a:lnSpc>
            </a:pPr>
            <a:endParaRPr lang="en-US" sz="1400" dirty="0">
              <a:solidFill>
                <a:prstClr val="black"/>
              </a:solidFill>
            </a:endParaRPr>
          </a:p>
          <a:p>
            <a:pPr>
              <a:lnSpc>
                <a:spcPct val="90000"/>
              </a:lnSpc>
            </a:pPr>
            <a:r>
              <a:rPr lang="en-US" sz="1400" dirty="0">
                <a:solidFill>
                  <a:prstClr val="black"/>
                </a:solidFill>
              </a:rPr>
              <a:t>Length: ______   Width: ________  Height:  _________</a:t>
            </a:r>
          </a:p>
        </p:txBody>
      </p:sp>
      <p:sp>
        <p:nvSpPr>
          <p:cNvPr id="27" name="TextBox 26"/>
          <p:cNvSpPr txBox="1"/>
          <p:nvPr/>
        </p:nvSpPr>
        <p:spPr>
          <a:xfrm>
            <a:off x="0" y="5427205"/>
            <a:ext cx="6858000" cy="523220"/>
          </a:xfrm>
          <a:prstGeom prst="rect">
            <a:avLst/>
          </a:prstGeom>
          <a:noFill/>
        </p:spPr>
        <p:txBody>
          <a:bodyPr wrap="square" rtlCol="0">
            <a:spAutoFit/>
          </a:bodyPr>
          <a:lstStyle/>
          <a:p>
            <a:r>
              <a:rPr lang="en-US" sz="1400" dirty="0">
                <a:solidFill>
                  <a:prstClr val="black"/>
                </a:solidFill>
              </a:rPr>
              <a:t>Any </a:t>
            </a:r>
            <a:r>
              <a:rPr lang="en-US" sz="1400" dirty="0" err="1">
                <a:solidFill>
                  <a:prstClr val="black"/>
                </a:solidFill>
              </a:rPr>
              <a:t>labware</a:t>
            </a:r>
            <a:r>
              <a:rPr lang="en-US" sz="1400" dirty="0">
                <a:solidFill>
                  <a:prstClr val="black"/>
                </a:solidFill>
              </a:rPr>
              <a:t> that came in contact with any liquid besides distilled water needs to be rinsed with distilled water then dried with paper towel.</a:t>
            </a:r>
          </a:p>
        </p:txBody>
      </p:sp>
      <p:sp>
        <p:nvSpPr>
          <p:cNvPr id="14" name="TextBox 13"/>
          <p:cNvSpPr txBox="1"/>
          <p:nvPr/>
        </p:nvSpPr>
        <p:spPr>
          <a:xfrm>
            <a:off x="1051560" y="1887943"/>
            <a:ext cx="5040630" cy="738664"/>
          </a:xfrm>
          <a:prstGeom prst="rect">
            <a:avLst/>
          </a:prstGeom>
          <a:noFill/>
        </p:spPr>
        <p:txBody>
          <a:bodyPr wrap="square" rtlCol="0">
            <a:spAutoFit/>
          </a:bodyPr>
          <a:lstStyle/>
          <a:p>
            <a:r>
              <a:rPr lang="en-US" sz="1400" b="1" dirty="0">
                <a:solidFill>
                  <a:prstClr val="black"/>
                </a:solidFill>
              </a:rPr>
              <a:t>Graduated Pipette:  </a:t>
            </a:r>
            <a:r>
              <a:rPr lang="en-US" sz="1400" dirty="0">
                <a:solidFill>
                  <a:prstClr val="black"/>
                </a:solidFill>
              </a:rPr>
              <a:t> Measure 4.2 mL in a 5 mL graduated pipette.  Place the water into a 10 mL graduated cylinder.  </a:t>
            </a:r>
          </a:p>
          <a:p>
            <a:r>
              <a:rPr lang="en-US" sz="1400" dirty="0">
                <a:solidFill>
                  <a:prstClr val="black"/>
                </a:solidFill>
              </a:rPr>
              <a:t>What volume does it show?  ___________________</a:t>
            </a:r>
          </a:p>
        </p:txBody>
      </p:sp>
      <p:pic>
        <p:nvPicPr>
          <p:cNvPr id="15" name="Picture 2" descr="E:\ChemistryLand\CHM107LLhybrid\2. Measurement\StanleyLaserMeasure.tif"/>
          <p:cNvPicPr>
            <a:picLocks noChangeAspect="1" noChangeArrowheads="1"/>
          </p:cNvPicPr>
          <p:nvPr/>
        </p:nvPicPr>
        <p:blipFill>
          <a:blip r:embed="rId2" cstate="screen">
            <a:grayscl/>
          </a:blip>
          <a:srcRect/>
          <a:stretch>
            <a:fillRect/>
          </a:stretch>
        </p:blipFill>
        <p:spPr bwMode="auto">
          <a:xfrm>
            <a:off x="0" y="502920"/>
            <a:ext cx="1194089" cy="1920240"/>
          </a:xfrm>
          <a:prstGeom prst="rect">
            <a:avLst/>
          </a:prstGeom>
          <a:noFill/>
          <a:effectLst>
            <a:outerShdw blurRad="50800" dist="38100" dir="2700000" algn="tl" rotWithShape="0">
              <a:prstClr val="black">
                <a:alpha val="40000"/>
              </a:prstClr>
            </a:outerShdw>
          </a:effectLst>
        </p:spPr>
      </p:pic>
      <p:pic>
        <p:nvPicPr>
          <p:cNvPr id="17" name="Picture 10" descr="E:\ChemistryLand\CHM107LLhybrid\2. Measurement\600ml_beaker.jpg"/>
          <p:cNvPicPr>
            <a:picLocks noChangeAspect="1" noChangeArrowheads="1"/>
          </p:cNvPicPr>
          <p:nvPr/>
        </p:nvPicPr>
        <p:blipFill>
          <a:blip r:embed="rId3" cstate="screen">
            <a:grayscl/>
          </a:blip>
          <a:stretch>
            <a:fillRect/>
          </a:stretch>
        </p:blipFill>
        <p:spPr bwMode="auto">
          <a:xfrm>
            <a:off x="4651057" y="3430338"/>
            <a:ext cx="1143953" cy="1492618"/>
          </a:xfrm>
          <a:prstGeom prst="rect">
            <a:avLst/>
          </a:prstGeom>
          <a:noFill/>
          <a:effectLst>
            <a:outerShdw blurRad="38100" dist="25400" dir="4560000" algn="tl" rotWithShape="0">
              <a:prstClr val="black">
                <a:alpha val="40000"/>
              </a:prstClr>
            </a:outerShdw>
          </a:effectLst>
        </p:spPr>
      </p:pic>
      <p:pic>
        <p:nvPicPr>
          <p:cNvPr id="5123" name="Picture 3" descr="E:\ChemistryLand\CHM107LLhybrid\2. Measurement\flask.tif"/>
          <p:cNvPicPr>
            <a:picLocks noChangeAspect="1" noChangeArrowheads="1"/>
          </p:cNvPicPr>
          <p:nvPr/>
        </p:nvPicPr>
        <p:blipFill>
          <a:blip r:embed="rId4" cstate="screen">
            <a:grayscl/>
          </a:blip>
          <a:srcRect/>
          <a:stretch>
            <a:fillRect/>
          </a:stretch>
        </p:blipFill>
        <p:spPr bwMode="auto">
          <a:xfrm>
            <a:off x="5675777" y="1028699"/>
            <a:ext cx="1250803" cy="3265805"/>
          </a:xfrm>
          <a:prstGeom prst="rect">
            <a:avLst/>
          </a:prstGeom>
          <a:noFill/>
        </p:spPr>
      </p:pic>
      <p:sp>
        <p:nvSpPr>
          <p:cNvPr id="20" name="TextBox 19"/>
          <p:cNvSpPr txBox="1"/>
          <p:nvPr/>
        </p:nvSpPr>
        <p:spPr>
          <a:xfrm>
            <a:off x="0" y="3069043"/>
            <a:ext cx="5795010" cy="1277273"/>
          </a:xfrm>
          <a:prstGeom prst="rect">
            <a:avLst/>
          </a:prstGeom>
          <a:noFill/>
        </p:spPr>
        <p:txBody>
          <a:bodyPr wrap="square" rtlCol="0">
            <a:spAutoFit/>
          </a:bodyPr>
          <a:lstStyle/>
          <a:p>
            <a:r>
              <a:rPr lang="en-US" sz="1400" b="1" dirty="0">
                <a:solidFill>
                  <a:prstClr val="black"/>
                </a:solidFill>
              </a:rPr>
              <a:t>Volumetric Flask:  </a:t>
            </a:r>
            <a:r>
              <a:rPr lang="en-US" sz="1400" dirty="0">
                <a:solidFill>
                  <a:prstClr val="black"/>
                </a:solidFill>
              </a:rPr>
              <a:t> Fill a volumetric flask to its set volume.  Place the water into a beaker that has a mark for that volume.  Do they match? </a:t>
            </a:r>
          </a:p>
          <a:p>
            <a:endParaRPr lang="en-US" sz="1400" dirty="0">
              <a:solidFill>
                <a:prstClr val="black"/>
              </a:solidFill>
            </a:endParaRPr>
          </a:p>
          <a:p>
            <a:r>
              <a:rPr lang="en-US" sz="1400" dirty="0">
                <a:solidFill>
                  <a:prstClr val="black"/>
                </a:solidFill>
              </a:rPr>
              <a:t>__________________________________________________</a:t>
            </a:r>
          </a:p>
          <a:p>
            <a:pPr>
              <a:lnSpc>
                <a:spcPct val="150000"/>
              </a:lnSpc>
            </a:pPr>
            <a:endParaRPr lang="en-US" sz="1400" dirty="0">
              <a:solidFill>
                <a:prstClr val="black"/>
              </a:solidFill>
            </a:endParaRPr>
          </a:p>
        </p:txBody>
      </p:sp>
      <p:sp>
        <p:nvSpPr>
          <p:cNvPr id="21" name="Hexagon 20"/>
          <p:cNvSpPr/>
          <p:nvPr/>
        </p:nvSpPr>
        <p:spPr>
          <a:xfrm>
            <a:off x="140970" y="5097369"/>
            <a:ext cx="6549390" cy="27432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23" name="TextBox 22"/>
          <p:cNvSpPr txBox="1"/>
          <p:nvPr/>
        </p:nvSpPr>
        <p:spPr>
          <a:xfrm>
            <a:off x="266700" y="5111419"/>
            <a:ext cx="632079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Clean Up</a:t>
            </a:r>
          </a:p>
        </p:txBody>
      </p:sp>
      <p:sp>
        <p:nvSpPr>
          <p:cNvPr id="26" name="TextBox 25"/>
          <p:cNvSpPr txBox="1"/>
          <p:nvPr/>
        </p:nvSpPr>
        <p:spPr>
          <a:xfrm>
            <a:off x="728421" y="6198956"/>
            <a:ext cx="5997844" cy="738664"/>
          </a:xfrm>
          <a:prstGeom prst="rect">
            <a:avLst/>
          </a:prstGeom>
          <a:noFill/>
        </p:spPr>
        <p:txBody>
          <a:bodyPr wrap="square" rtlCol="0">
            <a:spAutoFit/>
          </a:bodyPr>
          <a:lstStyle/>
          <a:p>
            <a:r>
              <a:rPr lang="en-US" sz="1400" dirty="0">
                <a:solidFill>
                  <a:prstClr val="black"/>
                </a:solidFill>
              </a:rPr>
              <a:t>To do measuring activities at home, you will need to check out some of the equipment that you used in this lab.    Instructor will give you the list of items you should take home by end of the lab.</a:t>
            </a:r>
          </a:p>
        </p:txBody>
      </p:sp>
      <p:sp>
        <p:nvSpPr>
          <p:cNvPr id="18" name="Action Button: Home 17">
            <a:hlinkClick r:id="" action="ppaction://noaction" highlightClick="1"/>
          </p:cNvPr>
          <p:cNvSpPr/>
          <p:nvPr/>
        </p:nvSpPr>
        <p:spPr>
          <a:xfrm>
            <a:off x="201478" y="6258655"/>
            <a:ext cx="526941" cy="591595"/>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5mLgraduatedPipette.jpg"/>
          <p:cNvPicPr>
            <a:picLocks noChangeAspect="1"/>
          </p:cNvPicPr>
          <p:nvPr/>
        </p:nvPicPr>
        <p:blipFill>
          <a:blip r:embed="rId5" cstate="screen">
            <a:grayscl/>
          </a:blip>
          <a:srcRect/>
          <a:stretch>
            <a:fillRect/>
          </a:stretch>
        </p:blipFill>
        <p:spPr>
          <a:xfrm>
            <a:off x="0" y="2551156"/>
            <a:ext cx="5868365" cy="5009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chemeClr val="accent1">
                <a:lumMod val="20000"/>
                <a:lumOff val="8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1037" name="Picture 13" descr="E:\ChemistryLand\CHM107LLhybrid\2. Measurement\Erlenmeyer_flask_white_250ml.jpg"/>
          <p:cNvPicPr>
            <a:picLocks noChangeAspect="1" noChangeArrowheads="1"/>
          </p:cNvPicPr>
          <p:nvPr/>
        </p:nvPicPr>
        <p:blipFill>
          <a:blip r:embed="rId2" cstate="screen"/>
          <a:stretch>
            <a:fillRect/>
          </a:stretch>
        </p:blipFill>
        <p:spPr bwMode="auto">
          <a:xfrm>
            <a:off x="3261809" y="537505"/>
            <a:ext cx="1706012" cy="2708616"/>
          </a:xfrm>
          <a:prstGeom prst="rect">
            <a:avLst/>
          </a:prstGeom>
          <a:noFill/>
          <a:effectLst>
            <a:outerShdw blurRad="38100" dist="25400" dir="3900000" algn="t" rotWithShape="0">
              <a:prstClr val="black">
                <a:alpha val="40000"/>
              </a:prstClr>
            </a:outerShdw>
          </a:effectLst>
        </p:spPr>
      </p:pic>
      <p:pic>
        <p:nvPicPr>
          <p:cNvPr id="1026" name="Picture 2" descr="E:\ChemistryLand\CHM107LLhybrid\2. Measurement\StanleyLaserMeasure.tif"/>
          <p:cNvPicPr>
            <a:picLocks noChangeAspect="1" noChangeArrowheads="1"/>
          </p:cNvPicPr>
          <p:nvPr/>
        </p:nvPicPr>
        <p:blipFill>
          <a:blip r:embed="rId3" cstate="screen">
            <a:lum contrast="10000"/>
          </a:blip>
          <a:srcRect/>
          <a:stretch>
            <a:fillRect/>
          </a:stretch>
        </p:blipFill>
        <p:spPr bwMode="auto">
          <a:xfrm>
            <a:off x="2565718" y="4617720"/>
            <a:ext cx="1194089" cy="1920240"/>
          </a:xfrm>
          <a:prstGeom prst="rect">
            <a:avLst/>
          </a:prstGeom>
          <a:noFill/>
          <a:effectLst>
            <a:outerShdw blurRad="50800" dist="38100" dir="2700000" algn="tl" rotWithShape="0">
              <a:prstClr val="black">
                <a:alpha val="40000"/>
              </a:prstClr>
            </a:outerShdw>
          </a:effectLst>
        </p:spPr>
      </p:pic>
      <p:pic>
        <p:nvPicPr>
          <p:cNvPr id="1051" name="Picture 27" descr="E:\ChemistryLand\CHM107LLhybrid\2. Measurement\GraduatedCylinder100mLColor.tif"/>
          <p:cNvPicPr>
            <a:picLocks noChangeAspect="1" noChangeArrowheads="1"/>
          </p:cNvPicPr>
          <p:nvPr/>
        </p:nvPicPr>
        <p:blipFill>
          <a:blip r:embed="rId4" cstate="screen">
            <a:lum contrast="10000"/>
          </a:blip>
          <a:srcRect/>
          <a:stretch>
            <a:fillRect/>
          </a:stretch>
        </p:blipFill>
        <p:spPr bwMode="auto">
          <a:xfrm>
            <a:off x="757825" y="218003"/>
            <a:ext cx="839243" cy="3245444"/>
          </a:xfrm>
          <a:prstGeom prst="rect">
            <a:avLst/>
          </a:prstGeom>
          <a:noFill/>
        </p:spPr>
      </p:pic>
      <p:pic>
        <p:nvPicPr>
          <p:cNvPr id="1053" name="Picture 29" descr="E:\ChemistryLand\CHM107LLhybrid\2. Measurement\InfraredThermometer2 copy.tif"/>
          <p:cNvPicPr>
            <a:picLocks noChangeAspect="1" noChangeArrowheads="1"/>
          </p:cNvPicPr>
          <p:nvPr/>
        </p:nvPicPr>
        <p:blipFill>
          <a:blip r:embed="rId5" cstate="screen"/>
          <a:srcRect/>
          <a:stretch>
            <a:fillRect/>
          </a:stretch>
        </p:blipFill>
        <p:spPr bwMode="auto">
          <a:xfrm>
            <a:off x="4654740" y="606053"/>
            <a:ext cx="1658337" cy="2560057"/>
          </a:xfrm>
          <a:prstGeom prst="rect">
            <a:avLst/>
          </a:prstGeom>
          <a:noFill/>
        </p:spPr>
      </p:pic>
      <p:pic>
        <p:nvPicPr>
          <p:cNvPr id="1044" name="Picture 20" descr="E:\ChemistryLand\CHM107LLhybrid\2. Measurement\SyringeBirds.jpg"/>
          <p:cNvPicPr>
            <a:picLocks noChangeAspect="1" noChangeArrowheads="1"/>
          </p:cNvPicPr>
          <p:nvPr/>
        </p:nvPicPr>
        <p:blipFill>
          <a:blip r:embed="rId6" cstate="screen"/>
          <a:srcRect/>
          <a:stretch>
            <a:fillRect/>
          </a:stretch>
        </p:blipFill>
        <p:spPr bwMode="auto">
          <a:xfrm>
            <a:off x="2889378" y="6524165"/>
            <a:ext cx="585342" cy="2585545"/>
          </a:xfrm>
          <a:prstGeom prst="rect">
            <a:avLst/>
          </a:prstGeom>
          <a:noFill/>
          <a:effectLst>
            <a:outerShdw blurRad="50800" dist="38100" dir="2700000" algn="tl" rotWithShape="0">
              <a:prstClr val="black">
                <a:alpha val="40000"/>
              </a:prstClr>
            </a:outerShdw>
          </a:effectLst>
        </p:spPr>
      </p:pic>
      <p:pic>
        <p:nvPicPr>
          <p:cNvPr id="1030" name="Picture 6" descr="E:\ChemistryLand\CHM107LLhybrid\2. Measurement\Volumetric Flasks.jpg"/>
          <p:cNvPicPr>
            <a:picLocks noChangeAspect="1" noChangeArrowheads="1"/>
          </p:cNvPicPr>
          <p:nvPr/>
        </p:nvPicPr>
        <p:blipFill>
          <a:blip r:embed="rId7" cstate="screen"/>
          <a:stretch>
            <a:fillRect/>
          </a:stretch>
        </p:blipFill>
        <p:spPr bwMode="auto">
          <a:xfrm>
            <a:off x="-171450" y="3613939"/>
            <a:ext cx="2710542" cy="3016793"/>
          </a:xfrm>
          <a:prstGeom prst="rect">
            <a:avLst/>
          </a:prstGeom>
          <a:noFill/>
          <a:effectLst>
            <a:outerShdw blurRad="38100" dist="12700" dir="6120000" algn="tl" rotWithShape="0">
              <a:prstClr val="black">
                <a:alpha val="52000"/>
              </a:prstClr>
            </a:outerShdw>
          </a:effectLst>
        </p:spPr>
      </p:pic>
      <p:pic>
        <p:nvPicPr>
          <p:cNvPr id="5" name="Picture 4" descr="Thermometer.jpg"/>
          <p:cNvPicPr>
            <a:picLocks noChangeAspect="1"/>
          </p:cNvPicPr>
          <p:nvPr/>
        </p:nvPicPr>
        <p:blipFill>
          <a:blip r:embed="rId8" cstate="screen">
            <a:clrChange>
              <a:clrFrom>
                <a:srgbClr val="FDFDFD"/>
              </a:clrFrom>
              <a:clrTo>
                <a:srgbClr val="FDFDFD">
                  <a:alpha val="0"/>
                </a:srgbClr>
              </a:clrTo>
            </a:clrChange>
            <a:lum contrast="10000"/>
          </a:blip>
          <a:stretch>
            <a:fillRect/>
          </a:stretch>
        </p:blipFill>
        <p:spPr>
          <a:xfrm>
            <a:off x="6512353" y="0"/>
            <a:ext cx="274320" cy="5208963"/>
          </a:xfrm>
          <a:prstGeom prst="rect">
            <a:avLst/>
          </a:prstGeom>
          <a:effectLst>
            <a:outerShdw blurRad="50800" dist="38100" dir="2700000" algn="tl" rotWithShape="0">
              <a:prstClr val="black">
                <a:alpha val="40000"/>
              </a:prstClr>
            </a:outerShdw>
          </a:effectLst>
        </p:spPr>
      </p:pic>
      <p:pic>
        <p:nvPicPr>
          <p:cNvPr id="1031" name="Picture 7" descr="E:\ChemistryLand\CHM107LLhybrid\2. Measurement\GraduatedCylinder10mL.jpg"/>
          <p:cNvPicPr>
            <a:picLocks noChangeAspect="1" noChangeArrowheads="1"/>
          </p:cNvPicPr>
          <p:nvPr/>
        </p:nvPicPr>
        <p:blipFill>
          <a:blip r:embed="rId9" cstate="screen">
            <a:lum bright="-10000"/>
          </a:blip>
          <a:stretch>
            <a:fillRect/>
          </a:stretch>
        </p:blipFill>
        <p:spPr bwMode="auto">
          <a:xfrm>
            <a:off x="27993" y="509828"/>
            <a:ext cx="937259" cy="2704225"/>
          </a:xfrm>
          <a:prstGeom prst="rect">
            <a:avLst/>
          </a:prstGeom>
          <a:noFill/>
          <a:effectLst>
            <a:outerShdw blurRad="25400" dist="12700" dir="6240000" algn="tl" rotWithShape="0">
              <a:prstClr val="black">
                <a:alpha val="52000"/>
              </a:prstClr>
            </a:outerShdw>
          </a:effectLst>
        </p:spPr>
      </p:pic>
      <p:pic>
        <p:nvPicPr>
          <p:cNvPr id="1035" name="Picture 11" descr="E:\ChemistryLand\CHM107LLhybrid\2. Measurement\AnalyticalBalance.jpg"/>
          <p:cNvPicPr>
            <a:picLocks noChangeAspect="1" noChangeArrowheads="1"/>
          </p:cNvPicPr>
          <p:nvPr/>
        </p:nvPicPr>
        <p:blipFill>
          <a:blip r:embed="rId10" cstate="screen">
            <a:lum/>
          </a:blip>
          <a:srcRect/>
          <a:stretch>
            <a:fillRect/>
          </a:stretch>
        </p:blipFill>
        <p:spPr bwMode="auto">
          <a:xfrm>
            <a:off x="3580619" y="6708710"/>
            <a:ext cx="2596212" cy="2435290"/>
          </a:xfrm>
          <a:prstGeom prst="rect">
            <a:avLst/>
          </a:prstGeom>
          <a:noFill/>
          <a:effectLst>
            <a:softEdge rad="127000"/>
          </a:effectLst>
        </p:spPr>
      </p:pic>
      <p:pic>
        <p:nvPicPr>
          <p:cNvPr id="1038" name="Picture 14" descr="E:\ChemistryLand\CHM130FieldLab\Lab3\RawPicsLab3\BalanceCutOut.jpg"/>
          <p:cNvPicPr>
            <a:picLocks noChangeAspect="1" noChangeArrowheads="1"/>
          </p:cNvPicPr>
          <p:nvPr/>
        </p:nvPicPr>
        <p:blipFill>
          <a:blip r:embed="rId11" cstate="screen">
            <a:clrChange>
              <a:clrFrom>
                <a:srgbClr val="FDFDFD"/>
              </a:clrFrom>
              <a:clrTo>
                <a:srgbClr val="FDFDFD">
                  <a:alpha val="0"/>
                </a:srgbClr>
              </a:clrTo>
            </a:clrChange>
            <a:lum bright="10000" contrast="20000"/>
          </a:blip>
          <a:srcRect/>
          <a:stretch>
            <a:fillRect/>
          </a:stretch>
        </p:blipFill>
        <p:spPr bwMode="auto">
          <a:xfrm>
            <a:off x="0" y="7197928"/>
            <a:ext cx="1960594" cy="1946072"/>
          </a:xfrm>
          <a:prstGeom prst="rect">
            <a:avLst/>
          </a:prstGeom>
          <a:noFill/>
        </p:spPr>
      </p:pic>
      <p:pic>
        <p:nvPicPr>
          <p:cNvPr id="1034" name="Picture 10" descr="E:\ChemistryLand\CHM107LLhybrid\2. Measurement\600ml_beaker.jpg"/>
          <p:cNvPicPr>
            <a:picLocks noChangeAspect="1" noChangeArrowheads="1"/>
          </p:cNvPicPr>
          <p:nvPr/>
        </p:nvPicPr>
        <p:blipFill>
          <a:blip r:embed="rId12" cstate="screen"/>
          <a:stretch>
            <a:fillRect/>
          </a:stretch>
        </p:blipFill>
        <p:spPr bwMode="auto">
          <a:xfrm>
            <a:off x="1690687" y="669257"/>
            <a:ext cx="1646885" cy="2148839"/>
          </a:xfrm>
          <a:prstGeom prst="rect">
            <a:avLst/>
          </a:prstGeom>
          <a:noFill/>
          <a:effectLst>
            <a:outerShdw blurRad="38100" dist="25400" dir="4560000" algn="tl" rotWithShape="0">
              <a:prstClr val="black">
                <a:alpha val="40000"/>
              </a:prstClr>
            </a:outerShdw>
          </a:effectLst>
        </p:spPr>
      </p:pic>
      <p:sp>
        <p:nvSpPr>
          <p:cNvPr id="20" name="TextBox 19"/>
          <p:cNvSpPr txBox="1"/>
          <p:nvPr/>
        </p:nvSpPr>
        <p:spPr>
          <a:xfrm>
            <a:off x="1771650" y="2360896"/>
            <a:ext cx="1417320" cy="552212"/>
          </a:xfrm>
          <a:prstGeom prst="rect">
            <a:avLst/>
          </a:prstGeom>
          <a:noFill/>
        </p:spPr>
        <p:txBody>
          <a:bodyPr wrap="square" lIns="91440" rtlCol="0">
            <a:prstTxWarp prst="textArchDown">
              <a:avLst>
                <a:gd name="adj" fmla="val 877287"/>
              </a:avLst>
            </a:prstTxWarp>
            <a:spAutoFit/>
          </a:bodyPr>
          <a:lstStyle/>
          <a:p>
            <a:pPr algn="ctr"/>
            <a:r>
              <a:rPr lang="en-US" sz="2000" dirty="0">
                <a:solidFill>
                  <a:prstClr val="black"/>
                </a:solidFill>
                <a:effectLst>
                  <a:glow rad="101600">
                    <a:prstClr val="white">
                      <a:alpha val="60000"/>
                    </a:prstClr>
                  </a:glow>
                </a:effectLst>
              </a:rPr>
              <a:t>Beaker</a:t>
            </a:r>
            <a:endParaRPr lang="en-US" sz="2000" dirty="0">
              <a:solidFill>
                <a:prstClr val="black"/>
              </a:solidFill>
              <a:effectLst>
                <a:glow rad="101600">
                  <a:prstClr val="white">
                    <a:alpha val="60000"/>
                  </a:prstClr>
                </a:glow>
              </a:effectLst>
            </a:endParaRPr>
          </a:p>
        </p:txBody>
      </p:sp>
      <p:sp>
        <p:nvSpPr>
          <p:cNvPr id="22" name="TextBox 21"/>
          <p:cNvSpPr txBox="1"/>
          <p:nvPr/>
        </p:nvSpPr>
        <p:spPr>
          <a:xfrm rot="16200000">
            <a:off x="-267078" y="1331859"/>
            <a:ext cx="2174492" cy="369332"/>
          </a:xfrm>
          <a:prstGeom prst="rect">
            <a:avLst/>
          </a:prstGeom>
          <a:noFill/>
        </p:spPr>
        <p:txBody>
          <a:bodyPr wrap="square" rtlCol="0">
            <a:spAutoFit/>
          </a:bodyPr>
          <a:lstStyle/>
          <a:p>
            <a:r>
              <a:rPr lang="en-US" dirty="0">
                <a:solidFill>
                  <a:prstClr val="black"/>
                </a:solidFill>
                <a:effectLst>
                  <a:glow rad="101600">
                    <a:prstClr val="white">
                      <a:alpha val="60000"/>
                    </a:prstClr>
                  </a:glow>
                </a:effectLst>
              </a:rPr>
              <a:t>Graduated Cylinders</a:t>
            </a:r>
            <a:endParaRPr lang="en-US" dirty="0">
              <a:solidFill>
                <a:prstClr val="black"/>
              </a:solidFill>
              <a:effectLst>
                <a:glow rad="101600">
                  <a:prstClr val="white">
                    <a:alpha val="60000"/>
                  </a:prstClr>
                </a:glow>
              </a:effectLst>
            </a:endParaRPr>
          </a:p>
        </p:txBody>
      </p:sp>
      <p:sp>
        <p:nvSpPr>
          <p:cNvPr id="23" name="TextBox 22"/>
          <p:cNvSpPr txBox="1"/>
          <p:nvPr/>
        </p:nvSpPr>
        <p:spPr>
          <a:xfrm rot="17171902">
            <a:off x="2851276" y="1812828"/>
            <a:ext cx="1229379" cy="276999"/>
          </a:xfrm>
          <a:prstGeom prst="rect">
            <a:avLst/>
          </a:prstGeom>
          <a:noFill/>
        </p:spPr>
        <p:txBody>
          <a:bodyPr wrap="square" lIns="0" tIns="0" rIns="0" bIns="0" rtlCol="0">
            <a:spAutoFit/>
          </a:bodyPr>
          <a:lstStyle/>
          <a:p>
            <a:pPr algn="r"/>
            <a:r>
              <a:rPr lang="en-US" dirty="0">
                <a:solidFill>
                  <a:prstClr val="black"/>
                </a:solidFill>
                <a:effectLst>
                  <a:glow rad="101600">
                    <a:prstClr val="white">
                      <a:alpha val="60000"/>
                    </a:prstClr>
                  </a:glow>
                </a:effectLst>
              </a:rPr>
              <a:t>Erlenmeyer</a:t>
            </a:r>
          </a:p>
        </p:txBody>
      </p:sp>
      <p:sp>
        <p:nvSpPr>
          <p:cNvPr id="24" name="TextBox 23"/>
          <p:cNvSpPr txBox="1"/>
          <p:nvPr/>
        </p:nvSpPr>
        <p:spPr>
          <a:xfrm rot="16200000">
            <a:off x="3326217" y="882858"/>
            <a:ext cx="655616" cy="276999"/>
          </a:xfrm>
          <a:prstGeom prst="rect">
            <a:avLst/>
          </a:prstGeom>
          <a:noFill/>
        </p:spPr>
        <p:txBody>
          <a:bodyPr wrap="square" lIns="0" tIns="0" rIns="0" bIns="0" rtlCol="0">
            <a:spAutoFit/>
          </a:bodyPr>
          <a:lstStyle/>
          <a:p>
            <a:pPr algn="ctr"/>
            <a:r>
              <a:rPr lang="en-US" dirty="0">
                <a:solidFill>
                  <a:prstClr val="black"/>
                </a:solidFill>
                <a:effectLst>
                  <a:glow rad="101600">
                    <a:prstClr val="white">
                      <a:alpha val="60000"/>
                    </a:prstClr>
                  </a:glow>
                </a:effectLst>
              </a:rPr>
              <a:t>Flask</a:t>
            </a:r>
          </a:p>
        </p:txBody>
      </p:sp>
      <p:sp>
        <p:nvSpPr>
          <p:cNvPr id="27" name="TextBox 26"/>
          <p:cNvSpPr txBox="1"/>
          <p:nvPr/>
        </p:nvSpPr>
        <p:spPr>
          <a:xfrm rot="1275522">
            <a:off x="4285502" y="1443400"/>
            <a:ext cx="986214" cy="276999"/>
          </a:xfrm>
          <a:prstGeom prst="rect">
            <a:avLst/>
          </a:prstGeom>
          <a:noFill/>
        </p:spPr>
        <p:txBody>
          <a:bodyPr wrap="square" lIns="0" tIns="0" rIns="0" bIns="0" rtlCol="0">
            <a:prstTxWarp prst="textArchUp">
              <a:avLst/>
            </a:prstTxWarp>
            <a:spAutoFit/>
          </a:bodyPr>
          <a:lstStyle/>
          <a:p>
            <a:pPr lvl="1" algn="r"/>
            <a:r>
              <a:rPr lang="en-US" dirty="0">
                <a:solidFill>
                  <a:prstClr val="black"/>
                </a:solidFill>
                <a:effectLst>
                  <a:glow rad="101600">
                    <a:prstClr val="white">
                      <a:alpha val="60000"/>
                    </a:prstClr>
                  </a:glow>
                </a:effectLst>
              </a:rPr>
              <a:t>Infrared</a:t>
            </a:r>
          </a:p>
        </p:txBody>
      </p:sp>
      <p:sp>
        <p:nvSpPr>
          <p:cNvPr id="29" name="TextBox 28"/>
          <p:cNvSpPr txBox="1"/>
          <p:nvPr/>
        </p:nvSpPr>
        <p:spPr>
          <a:xfrm rot="5400000">
            <a:off x="4359747" y="2321471"/>
            <a:ext cx="1631129" cy="395168"/>
          </a:xfrm>
          <a:prstGeom prst="rect">
            <a:avLst/>
          </a:prstGeom>
          <a:noFill/>
        </p:spPr>
        <p:txBody>
          <a:bodyPr wrap="square" lIns="0" tIns="0" rIns="0" bIns="0" rtlCol="0">
            <a:prstTxWarp prst="textArchUp">
              <a:avLst>
                <a:gd name="adj" fmla="val 11124340"/>
              </a:avLst>
            </a:prstTxWarp>
            <a:spAutoFit/>
          </a:bodyPr>
          <a:lstStyle/>
          <a:p>
            <a:r>
              <a:rPr lang="en-US" dirty="0">
                <a:solidFill>
                  <a:prstClr val="black"/>
                </a:solidFill>
                <a:effectLst>
                  <a:glow rad="101600">
                    <a:prstClr val="white">
                      <a:alpha val="60000"/>
                    </a:prstClr>
                  </a:glow>
                </a:effectLst>
              </a:rPr>
              <a:t>Thermometer</a:t>
            </a:r>
            <a:endParaRPr lang="en-US" dirty="0">
              <a:solidFill>
                <a:prstClr val="black"/>
              </a:solidFill>
              <a:effectLst>
                <a:glow rad="101600">
                  <a:prstClr val="white">
                    <a:alpha val="60000"/>
                  </a:prstClr>
                </a:glow>
              </a:effectLst>
            </a:endParaRPr>
          </a:p>
        </p:txBody>
      </p:sp>
      <p:sp>
        <p:nvSpPr>
          <p:cNvPr id="31" name="TextBox 30"/>
          <p:cNvSpPr txBox="1"/>
          <p:nvPr/>
        </p:nvSpPr>
        <p:spPr>
          <a:xfrm rot="16200000">
            <a:off x="4761616" y="1821299"/>
            <a:ext cx="3371849" cy="369332"/>
          </a:xfrm>
          <a:prstGeom prst="rect">
            <a:avLst/>
          </a:prstGeom>
          <a:noFill/>
        </p:spPr>
        <p:txBody>
          <a:bodyPr wrap="square" rtlCol="0">
            <a:spAutoFit/>
          </a:bodyPr>
          <a:lstStyle/>
          <a:p>
            <a:r>
              <a:rPr lang="en-US" dirty="0">
                <a:solidFill>
                  <a:prstClr val="black"/>
                </a:solidFill>
              </a:rPr>
              <a:t>Alcohol Thermometer in Celsius</a:t>
            </a:r>
            <a:endParaRPr lang="en-US" dirty="0">
              <a:solidFill>
                <a:prstClr val="black"/>
              </a:solidFill>
            </a:endParaRPr>
          </a:p>
        </p:txBody>
      </p:sp>
      <p:sp>
        <p:nvSpPr>
          <p:cNvPr id="32" name="TextBox 31"/>
          <p:cNvSpPr txBox="1"/>
          <p:nvPr/>
        </p:nvSpPr>
        <p:spPr>
          <a:xfrm>
            <a:off x="3541828" y="3384933"/>
            <a:ext cx="2174492" cy="276999"/>
          </a:xfrm>
          <a:prstGeom prst="rect">
            <a:avLst/>
          </a:prstGeom>
          <a:noFill/>
        </p:spPr>
        <p:txBody>
          <a:bodyPr wrap="square" lIns="0" tIns="0" rIns="0" bIns="0" rtlCol="0">
            <a:spAutoFit/>
          </a:bodyPr>
          <a:lstStyle/>
          <a:p>
            <a:pPr algn="ctr"/>
            <a:r>
              <a:rPr lang="en-US" dirty="0">
                <a:solidFill>
                  <a:prstClr val="black"/>
                </a:solidFill>
              </a:rPr>
              <a:t>DIGITAL CALIPERS</a:t>
            </a:r>
            <a:endParaRPr lang="en-US" dirty="0">
              <a:solidFill>
                <a:prstClr val="black"/>
              </a:solidFill>
            </a:endParaRPr>
          </a:p>
        </p:txBody>
      </p:sp>
      <p:pic>
        <p:nvPicPr>
          <p:cNvPr id="1042" name="Picture 18" descr="E:\ChemistryLand\CHM107LLhybrid\2. Measurement\PipettesSplit.jpg"/>
          <p:cNvPicPr>
            <a:picLocks noChangeAspect="1" noChangeArrowheads="1"/>
          </p:cNvPicPr>
          <p:nvPr/>
        </p:nvPicPr>
        <p:blipFill>
          <a:blip r:embed="rId13" cstate="screen"/>
          <a:stretch>
            <a:fillRect/>
          </a:stretch>
        </p:blipFill>
        <p:spPr bwMode="auto">
          <a:xfrm>
            <a:off x="3689998" y="4203565"/>
            <a:ext cx="2772295" cy="2256905"/>
          </a:xfrm>
          <a:prstGeom prst="rect">
            <a:avLst/>
          </a:prstGeom>
          <a:noFill/>
          <a:ln>
            <a:noFill/>
          </a:ln>
          <a:effectLst>
            <a:softEdge rad="127000"/>
          </a:effectLst>
        </p:spPr>
      </p:pic>
      <p:sp>
        <p:nvSpPr>
          <p:cNvPr id="33" name="TextBox 32"/>
          <p:cNvSpPr txBox="1"/>
          <p:nvPr/>
        </p:nvSpPr>
        <p:spPr>
          <a:xfrm rot="18600000">
            <a:off x="3562978" y="5169323"/>
            <a:ext cx="3074670" cy="246221"/>
          </a:xfrm>
          <a:prstGeom prst="rect">
            <a:avLst/>
          </a:prstGeom>
          <a:noFill/>
        </p:spPr>
        <p:txBody>
          <a:bodyPr wrap="square" lIns="0" tIns="0" rIns="0" bIns="0" rtlCol="0">
            <a:spAutoFit/>
          </a:bodyPr>
          <a:lstStyle/>
          <a:p>
            <a:pPr algn="ctr"/>
            <a:r>
              <a:rPr lang="en-US" sz="1600" dirty="0">
                <a:solidFill>
                  <a:prstClr val="black"/>
                </a:solidFill>
              </a:rPr>
              <a:t>Graduated &amp; Volumetric pipettes</a:t>
            </a:r>
            <a:endParaRPr lang="en-US" sz="1600" dirty="0">
              <a:solidFill>
                <a:prstClr val="black"/>
              </a:solidFill>
            </a:endParaRPr>
          </a:p>
        </p:txBody>
      </p:sp>
      <p:sp>
        <p:nvSpPr>
          <p:cNvPr id="36" name="TextBox 35"/>
          <p:cNvSpPr txBox="1"/>
          <p:nvPr/>
        </p:nvSpPr>
        <p:spPr>
          <a:xfrm>
            <a:off x="3806192" y="6554390"/>
            <a:ext cx="2006785" cy="276999"/>
          </a:xfrm>
          <a:prstGeom prst="rect">
            <a:avLst/>
          </a:prstGeom>
          <a:noFill/>
        </p:spPr>
        <p:txBody>
          <a:bodyPr wrap="square" lIns="0" tIns="0" rIns="0" bIns="0" rtlCol="0">
            <a:spAutoFit/>
          </a:bodyPr>
          <a:lstStyle/>
          <a:p>
            <a:pPr algn="ctr"/>
            <a:r>
              <a:rPr lang="en-US" dirty="0">
                <a:solidFill>
                  <a:prstClr val="black"/>
                </a:solidFill>
              </a:rPr>
              <a:t>Analytical Balance</a:t>
            </a:r>
            <a:endParaRPr lang="en-US" dirty="0">
              <a:solidFill>
                <a:prstClr val="black"/>
              </a:solidFill>
            </a:endParaRPr>
          </a:p>
        </p:txBody>
      </p:sp>
      <p:sp>
        <p:nvSpPr>
          <p:cNvPr id="37" name="TextBox 36"/>
          <p:cNvSpPr txBox="1"/>
          <p:nvPr/>
        </p:nvSpPr>
        <p:spPr>
          <a:xfrm>
            <a:off x="223933" y="7052024"/>
            <a:ext cx="1903445" cy="276999"/>
          </a:xfrm>
          <a:prstGeom prst="rect">
            <a:avLst/>
          </a:prstGeom>
          <a:noFill/>
        </p:spPr>
        <p:txBody>
          <a:bodyPr wrap="square" lIns="0" tIns="0" rIns="0" bIns="0" rtlCol="0">
            <a:spAutoFit/>
          </a:bodyPr>
          <a:lstStyle/>
          <a:p>
            <a:pPr algn="ctr"/>
            <a:r>
              <a:rPr lang="en-US" dirty="0">
                <a:solidFill>
                  <a:prstClr val="black"/>
                </a:solidFill>
              </a:rPr>
              <a:t>Portable Balance</a:t>
            </a:r>
            <a:endParaRPr lang="en-US" dirty="0">
              <a:solidFill>
                <a:prstClr val="black"/>
              </a:solidFill>
            </a:endParaRPr>
          </a:p>
        </p:txBody>
      </p:sp>
      <p:sp>
        <p:nvSpPr>
          <p:cNvPr id="38" name="TextBox 37"/>
          <p:cNvSpPr txBox="1"/>
          <p:nvPr/>
        </p:nvSpPr>
        <p:spPr>
          <a:xfrm>
            <a:off x="279224" y="4641616"/>
            <a:ext cx="1960123" cy="553998"/>
          </a:xfrm>
          <a:prstGeom prst="rect">
            <a:avLst/>
          </a:prstGeom>
          <a:noFill/>
        </p:spPr>
        <p:txBody>
          <a:bodyPr wrap="square" lIns="0" tIns="0" rIns="0" bIns="0" rtlCol="0">
            <a:spAutoFit/>
          </a:bodyPr>
          <a:lstStyle/>
          <a:p>
            <a:pPr algn="ctr"/>
            <a:r>
              <a:rPr lang="en-US" b="1" spc="50" dirty="0">
                <a:solidFill>
                  <a:prstClr val="black"/>
                </a:solidFill>
              </a:rPr>
              <a:t>VOLUMETRIC FLASKS</a:t>
            </a:r>
            <a:endParaRPr lang="en-US" b="1" spc="50" dirty="0">
              <a:solidFill>
                <a:prstClr val="black"/>
              </a:solidFill>
            </a:endParaRPr>
          </a:p>
        </p:txBody>
      </p:sp>
      <p:sp>
        <p:nvSpPr>
          <p:cNvPr id="39" name="TextBox 38"/>
          <p:cNvSpPr txBox="1"/>
          <p:nvPr/>
        </p:nvSpPr>
        <p:spPr>
          <a:xfrm rot="16200000">
            <a:off x="5135144" y="7498291"/>
            <a:ext cx="2394490" cy="276999"/>
          </a:xfrm>
          <a:prstGeom prst="rect">
            <a:avLst/>
          </a:prstGeom>
          <a:noFill/>
        </p:spPr>
        <p:txBody>
          <a:bodyPr wrap="square" lIns="0" tIns="0" rIns="0" bIns="0" rtlCol="0">
            <a:spAutoFit/>
          </a:bodyPr>
          <a:lstStyle/>
          <a:p>
            <a:pPr algn="ctr"/>
            <a:r>
              <a:rPr lang="en-US" dirty="0">
                <a:solidFill>
                  <a:prstClr val="black"/>
                </a:solidFill>
              </a:rPr>
              <a:t>Metric/English Ruler</a:t>
            </a:r>
            <a:endParaRPr lang="en-US" dirty="0">
              <a:solidFill>
                <a:prstClr val="black"/>
              </a:solidFill>
            </a:endParaRPr>
          </a:p>
        </p:txBody>
      </p:sp>
      <p:sp>
        <p:nvSpPr>
          <p:cNvPr id="42" name="TextBox 41"/>
          <p:cNvSpPr txBox="1"/>
          <p:nvPr/>
        </p:nvSpPr>
        <p:spPr>
          <a:xfrm rot="16200000">
            <a:off x="2500964" y="7567925"/>
            <a:ext cx="1922185" cy="276999"/>
          </a:xfrm>
          <a:prstGeom prst="rect">
            <a:avLst/>
          </a:prstGeom>
          <a:noFill/>
        </p:spPr>
        <p:txBody>
          <a:bodyPr wrap="square" lIns="0" tIns="0" rIns="0" bIns="0" rtlCol="0">
            <a:spAutoFit/>
          </a:bodyPr>
          <a:lstStyle/>
          <a:p>
            <a:r>
              <a:rPr lang="en-US" dirty="0">
                <a:solidFill>
                  <a:prstClr val="black"/>
                </a:solidFill>
              </a:rPr>
              <a:t>Measuring Syringe</a:t>
            </a:r>
            <a:endParaRPr lang="en-US" dirty="0">
              <a:solidFill>
                <a:prstClr val="black"/>
              </a:solidFill>
            </a:endParaRPr>
          </a:p>
        </p:txBody>
      </p:sp>
      <p:pic>
        <p:nvPicPr>
          <p:cNvPr id="1045" name="Picture 21" descr="E:\ChemistryLand\CHM107LLhybrid\2. Measurement\Micropipette.jpg"/>
          <p:cNvPicPr>
            <a:picLocks noChangeAspect="1" noChangeArrowheads="1"/>
          </p:cNvPicPr>
          <p:nvPr/>
        </p:nvPicPr>
        <p:blipFill>
          <a:blip r:embed="rId14" cstate="screen">
            <a:lum contrast="10000"/>
          </a:blip>
          <a:stretch>
            <a:fillRect/>
          </a:stretch>
        </p:blipFill>
        <p:spPr bwMode="auto">
          <a:xfrm>
            <a:off x="1904244" y="6640774"/>
            <a:ext cx="634008" cy="2284713"/>
          </a:xfrm>
          <a:prstGeom prst="rect">
            <a:avLst/>
          </a:prstGeom>
          <a:noFill/>
          <a:effectLst>
            <a:outerShdw blurRad="50800" dist="38100" dir="2700000" algn="tl" rotWithShape="0">
              <a:prstClr val="black">
                <a:alpha val="40000"/>
              </a:prstClr>
            </a:outerShdw>
          </a:effectLst>
        </p:spPr>
      </p:pic>
      <p:sp>
        <p:nvSpPr>
          <p:cNvPr id="45" name="TextBox 44"/>
          <p:cNvSpPr txBox="1"/>
          <p:nvPr/>
        </p:nvSpPr>
        <p:spPr>
          <a:xfrm rot="16200000">
            <a:off x="1773105" y="8021779"/>
            <a:ext cx="1617384" cy="276999"/>
          </a:xfrm>
          <a:prstGeom prst="rect">
            <a:avLst/>
          </a:prstGeom>
          <a:noFill/>
        </p:spPr>
        <p:txBody>
          <a:bodyPr wrap="square" lIns="0" tIns="0" rIns="0" bIns="0" rtlCol="0">
            <a:spAutoFit/>
          </a:bodyPr>
          <a:lstStyle/>
          <a:p>
            <a:pPr algn="ctr"/>
            <a:r>
              <a:rPr lang="en-US" dirty="0">
                <a:solidFill>
                  <a:prstClr val="black"/>
                </a:solidFill>
              </a:rPr>
              <a:t>Micropipette</a:t>
            </a:r>
            <a:endParaRPr lang="en-US" dirty="0">
              <a:solidFill>
                <a:prstClr val="black"/>
              </a:solidFill>
            </a:endParaRPr>
          </a:p>
        </p:txBody>
      </p:sp>
      <p:pic>
        <p:nvPicPr>
          <p:cNvPr id="1046" name="Picture 22" descr="E:\ChemistryLand\CHM107LLhybrid\2. Measurement\Ruler.jpg"/>
          <p:cNvPicPr>
            <a:picLocks noChangeAspect="1" noChangeArrowheads="1"/>
          </p:cNvPicPr>
          <p:nvPr/>
        </p:nvPicPr>
        <p:blipFill>
          <a:blip r:embed="rId15" cstate="screen"/>
          <a:stretch>
            <a:fillRect/>
          </a:stretch>
        </p:blipFill>
        <p:spPr bwMode="auto">
          <a:xfrm rot="16200000">
            <a:off x="4755729" y="6942533"/>
            <a:ext cx="3749040" cy="504599"/>
          </a:xfrm>
          <a:prstGeom prst="rect">
            <a:avLst/>
          </a:prstGeom>
          <a:noFill/>
          <a:effectLst>
            <a:softEdge rad="63500"/>
          </a:effectLst>
        </p:spPr>
      </p:pic>
      <p:sp>
        <p:nvSpPr>
          <p:cNvPr id="40" name="TextBox 39"/>
          <p:cNvSpPr txBox="1"/>
          <p:nvPr/>
        </p:nvSpPr>
        <p:spPr>
          <a:xfrm rot="16003305">
            <a:off x="1952785" y="5517204"/>
            <a:ext cx="1283649" cy="224141"/>
          </a:xfrm>
          <a:prstGeom prst="rect">
            <a:avLst/>
          </a:prstGeom>
          <a:noFill/>
        </p:spPr>
        <p:txBody>
          <a:bodyPr wrap="square" lIns="0" tIns="0" rIns="0" bIns="0" rtlCol="0">
            <a:prstTxWarp prst="textChevronInverted">
              <a:avLst/>
            </a:prstTxWarp>
            <a:spAutoFit/>
          </a:bodyPr>
          <a:lstStyle/>
          <a:p>
            <a:r>
              <a:rPr lang="en-US" spc="-100" dirty="0">
                <a:solidFill>
                  <a:prstClr val="black"/>
                </a:solidFill>
              </a:rPr>
              <a:t>Laser  Measure</a:t>
            </a:r>
            <a:endParaRPr lang="en-US" spc="-100" dirty="0">
              <a:solidFill>
                <a:prstClr val="black"/>
              </a:solidFill>
            </a:endParaRPr>
          </a:p>
        </p:txBody>
      </p:sp>
      <p:sp>
        <p:nvSpPr>
          <p:cNvPr id="41" name="Isosceles Triangle 40"/>
          <p:cNvSpPr/>
          <p:nvPr/>
        </p:nvSpPr>
        <p:spPr>
          <a:xfrm flipV="1">
            <a:off x="3223260" y="1481667"/>
            <a:ext cx="95673" cy="3334173"/>
          </a:xfrm>
          <a:prstGeom prst="triangle">
            <a:avLst/>
          </a:prstGeom>
          <a:gradFill>
            <a:gsLst>
              <a:gs pos="0">
                <a:srgbClr val="FF0000">
                  <a:alpha val="66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33" name="Picture 9" descr="E:\ChemistryLand\CHM107LLhybrid\2. Measurement\DigitalCaliper.jpg"/>
          <p:cNvPicPr>
            <a:picLocks noChangeAspect="1" noChangeArrowheads="1"/>
          </p:cNvPicPr>
          <p:nvPr/>
        </p:nvPicPr>
        <p:blipFill>
          <a:blip r:embed="rId16" cstate="screen">
            <a:lum contrast="10000"/>
          </a:blip>
          <a:stretch>
            <a:fillRect/>
          </a:stretch>
        </p:blipFill>
        <p:spPr bwMode="auto">
          <a:xfrm>
            <a:off x="2267564" y="3199448"/>
            <a:ext cx="4164497" cy="1475422"/>
          </a:xfrm>
          <a:prstGeom prst="rect">
            <a:avLst/>
          </a:prstGeom>
          <a:noFill/>
          <a:effectLst>
            <a:outerShdw blurRad="38100" dist="25400" dir="2700000" algn="tl" rotWithShape="0">
              <a:prstClr val="black">
                <a:alpha val="87000"/>
              </a:prstClr>
            </a:outerShdw>
          </a:effectLst>
        </p:spPr>
      </p:pic>
      <p:sp>
        <p:nvSpPr>
          <p:cNvPr id="43" name="Rectangle 42"/>
          <p:cNvSpPr/>
          <p:nvPr/>
        </p:nvSpPr>
        <p:spPr>
          <a:xfrm>
            <a:off x="1507287" y="65989"/>
            <a:ext cx="4827820" cy="3951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pPr>
            <a:r>
              <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2: Measurement Tools &amp; Skills</a:t>
            </a:r>
            <a:endPar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n 12"/>
          <p:cNvSpPr/>
          <p:nvPr/>
        </p:nvSpPr>
        <p:spPr>
          <a:xfrm flipV="1">
            <a:off x="311946" y="5800725"/>
            <a:ext cx="359567" cy="441594"/>
          </a:xfrm>
          <a:prstGeom prst="can">
            <a:avLst>
              <a:gd name="adj" fmla="val 50000"/>
            </a:avLst>
          </a:prstGeom>
          <a:gradFill flip="none" rotWithShape="1">
            <a:gsLst>
              <a:gs pos="0">
                <a:schemeClr val="bg1">
                  <a:lumMod val="50000"/>
                </a:schemeClr>
              </a:gs>
              <a:gs pos="50000">
                <a:schemeClr val="bg1">
                  <a:lumMod val="65000"/>
                  <a:tint val="44500"/>
                  <a:satMod val="160000"/>
                </a:schemeClr>
              </a:gs>
              <a:gs pos="100000">
                <a:schemeClr val="bg1">
                  <a:lumMod val="65000"/>
                  <a:tint val="23500"/>
                  <a:satMod val="160000"/>
                </a:schemeClr>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 descr="E:\ChemistryLand\CHM107LLhybrid\2. Measurement\DigitalCaliper.tif"/>
          <p:cNvPicPr>
            <a:picLocks noChangeAspect="1" noChangeArrowheads="1"/>
          </p:cNvPicPr>
          <p:nvPr/>
        </p:nvPicPr>
        <p:blipFill>
          <a:blip r:embed="rId2" cstate="screen">
            <a:grayscl/>
          </a:blip>
          <a:stretch>
            <a:fillRect/>
          </a:stretch>
        </p:blipFill>
        <p:spPr bwMode="auto">
          <a:xfrm>
            <a:off x="3" y="6084884"/>
            <a:ext cx="8229594" cy="2583793"/>
          </a:xfrm>
          <a:prstGeom prst="rect">
            <a:avLst/>
          </a:prstGeom>
          <a:noFill/>
        </p:spPr>
      </p:pic>
      <p:sp>
        <p:nvSpPr>
          <p:cNvPr id="6" name="Hexagon 5"/>
          <p:cNvSpPr/>
          <p:nvPr/>
        </p:nvSpPr>
        <p:spPr>
          <a:xfrm>
            <a:off x="137160" y="110079"/>
            <a:ext cx="6549390" cy="365760"/>
          </a:xfrm>
          <a:prstGeom prst="hexagon">
            <a:avLst/>
          </a:prstGeom>
          <a:gradFill flip="none" rotWithShape="1">
            <a:gsLst>
              <a:gs pos="0">
                <a:schemeClr val="bg1">
                  <a:lumMod val="75000"/>
                </a:schemeClr>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262890" y="173186"/>
            <a:ext cx="632079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Distance</a:t>
            </a:r>
          </a:p>
        </p:txBody>
      </p:sp>
      <p:sp>
        <p:nvSpPr>
          <p:cNvPr id="8" name="TextBox 7"/>
          <p:cNvSpPr txBox="1"/>
          <p:nvPr/>
        </p:nvSpPr>
        <p:spPr>
          <a:xfrm>
            <a:off x="0" y="700315"/>
            <a:ext cx="6858000" cy="3000821"/>
          </a:xfrm>
          <a:prstGeom prst="rect">
            <a:avLst/>
          </a:prstGeom>
          <a:noFill/>
        </p:spPr>
        <p:txBody>
          <a:bodyPr wrap="square" rtlCol="0">
            <a:spAutoFit/>
          </a:bodyPr>
          <a:lstStyle/>
          <a:p>
            <a:pPr algn="just">
              <a:lnSpc>
                <a:spcPct val="90000"/>
              </a:lnSpc>
            </a:pPr>
            <a:r>
              <a:rPr lang="en-US" sz="1400" b="1" dirty="0">
                <a:solidFill>
                  <a:prstClr val="black"/>
                </a:solidFill>
              </a:rPr>
              <a:t>Ruler &amp; Tape Measure:</a:t>
            </a:r>
            <a:r>
              <a:rPr lang="en-US" sz="1400" dirty="0">
                <a:solidFill>
                  <a:prstClr val="black"/>
                </a:solidFill>
              </a:rPr>
              <a:t>  Measuring distances such as length, width, and height is probably the most common measurement.   The usual tool for that is the ruler or the tape measure.   In the United States we often measure in inches, but the rest of the world uses metric, which means we have to learn both.  Also, in the United States, the areas of science, engineering, and medicine is mostly metrics.</a:t>
            </a:r>
          </a:p>
          <a:p>
            <a:pPr>
              <a:lnSpc>
                <a:spcPct val="90000"/>
              </a:lnSpc>
            </a:pPr>
            <a:endParaRPr lang="en-US" sz="1400" dirty="0">
              <a:solidFill>
                <a:prstClr val="black"/>
              </a:solidFill>
            </a:endParaRPr>
          </a:p>
          <a:p>
            <a:pPr algn="just">
              <a:lnSpc>
                <a:spcPct val="90000"/>
              </a:lnSpc>
            </a:pPr>
            <a:r>
              <a:rPr lang="en-US" sz="1400" b="1" dirty="0">
                <a:solidFill>
                  <a:prstClr val="black"/>
                </a:solidFill>
              </a:rPr>
              <a:t>English based on halves;  Metric based on tenths:</a:t>
            </a:r>
            <a:r>
              <a:rPr lang="en-US" sz="1400" dirty="0">
                <a:solidFill>
                  <a:prstClr val="black"/>
                </a:solidFill>
              </a:rPr>
              <a:t>  English rulers and tape measures divide the inch into halves, which are divided into halves to make quarters.  That continues until we have eighths, and sixteenths.    Metric rulers break the centimeter into tenths, which is the millimeter.  5 millimeters (0.5 centimeter) is usually a longer line.</a:t>
            </a:r>
          </a:p>
          <a:p>
            <a:pPr>
              <a:lnSpc>
                <a:spcPct val="90000"/>
              </a:lnSpc>
            </a:pPr>
            <a:endParaRPr lang="en-US" sz="1400" dirty="0">
              <a:solidFill>
                <a:prstClr val="black"/>
              </a:solidFill>
            </a:endParaRPr>
          </a:p>
          <a:p>
            <a:pPr algn="just">
              <a:lnSpc>
                <a:spcPct val="90000"/>
              </a:lnSpc>
            </a:pPr>
            <a:r>
              <a:rPr lang="en-US" sz="1400" b="1" dirty="0">
                <a:solidFill>
                  <a:prstClr val="black"/>
                </a:solidFill>
              </a:rPr>
              <a:t>Actual size ruler:</a:t>
            </a:r>
            <a:r>
              <a:rPr lang="en-US" sz="1400" dirty="0">
                <a:solidFill>
                  <a:prstClr val="black"/>
                </a:solidFill>
              </a:rPr>
              <a:t>   The below ruler shows the actual size of both centimeters and inches. Note one inch is about 2.5 centimeters (2.54 centimeters to be exact).   On the next page you will be asked to identify the distance pointed out on the ruler and also draw arrows to certain distances on the ruler.</a:t>
            </a:r>
          </a:p>
        </p:txBody>
      </p:sp>
      <p:pic>
        <p:nvPicPr>
          <p:cNvPr id="1026" name="Picture 2" descr="E:\ChemistryLand\CHM107LLhybrid\2. Measurement\Ruler.jpg"/>
          <p:cNvPicPr>
            <a:picLocks noChangeAspect="1" noChangeArrowheads="1"/>
          </p:cNvPicPr>
          <p:nvPr/>
        </p:nvPicPr>
        <p:blipFill>
          <a:blip r:embed="rId3" cstate="screen"/>
          <a:srcRect/>
          <a:stretch>
            <a:fillRect/>
          </a:stretch>
        </p:blipFill>
        <p:spPr bwMode="auto">
          <a:xfrm>
            <a:off x="0" y="3710940"/>
            <a:ext cx="6890326" cy="1028700"/>
          </a:xfrm>
          <a:prstGeom prst="rect">
            <a:avLst/>
          </a:prstGeom>
          <a:noFill/>
        </p:spPr>
      </p:pic>
      <p:sp>
        <p:nvSpPr>
          <p:cNvPr id="11" name="TextBox 10"/>
          <p:cNvSpPr txBox="1"/>
          <p:nvPr/>
        </p:nvSpPr>
        <p:spPr>
          <a:xfrm>
            <a:off x="0" y="4932519"/>
            <a:ext cx="6858000" cy="674031"/>
          </a:xfrm>
          <a:prstGeom prst="rect">
            <a:avLst/>
          </a:prstGeom>
          <a:noFill/>
        </p:spPr>
        <p:txBody>
          <a:bodyPr wrap="square" rtlCol="0">
            <a:spAutoFit/>
          </a:bodyPr>
          <a:lstStyle/>
          <a:p>
            <a:pPr algn="just">
              <a:lnSpc>
                <a:spcPct val="90000"/>
              </a:lnSpc>
            </a:pPr>
            <a:r>
              <a:rPr lang="en-US" sz="1400" b="1" dirty="0">
                <a:solidFill>
                  <a:prstClr val="black"/>
                </a:solidFill>
              </a:rPr>
              <a:t>Digital Calipers:</a:t>
            </a:r>
            <a:r>
              <a:rPr lang="en-US" sz="1400" dirty="0">
                <a:solidFill>
                  <a:prstClr val="black"/>
                </a:solidFill>
              </a:rPr>
              <a:t>  Measuring distances are made easier and more accurate using digital calipers.  The below image is actual size.   These are usually designed to measure in inches and in millimeters.</a:t>
            </a:r>
          </a:p>
        </p:txBody>
      </p:sp>
      <p:sp>
        <p:nvSpPr>
          <p:cNvPr id="12" name="Oval 11"/>
          <p:cNvSpPr/>
          <p:nvPr/>
        </p:nvSpPr>
        <p:spPr>
          <a:xfrm>
            <a:off x="533400" y="8191500"/>
            <a:ext cx="342900" cy="342900"/>
          </a:xfrm>
          <a:prstGeom prst="ellipse">
            <a:avLst/>
          </a:prstGeom>
          <a:gradFill flip="none" rotWithShape="1">
            <a:gsLst>
              <a:gs pos="0">
                <a:schemeClr val="bg1"/>
              </a:gs>
              <a:gs pos="32000">
                <a:schemeClr val="bg1">
                  <a:lumMod val="65000"/>
                  <a:tint val="44500"/>
                  <a:satMod val="160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Line Callout 1 15"/>
          <p:cNvSpPr/>
          <p:nvPr/>
        </p:nvSpPr>
        <p:spPr>
          <a:xfrm>
            <a:off x="978694" y="5840252"/>
            <a:ext cx="2092166" cy="521494"/>
          </a:xfrm>
          <a:prstGeom prst="borderCallout1">
            <a:avLst>
              <a:gd name="adj1" fmla="val 41199"/>
              <a:gd name="adj2" fmla="val 0"/>
              <a:gd name="adj3" fmla="val 107021"/>
              <a:gd name="adj4" fmla="val -16274"/>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The internal jaws are used to measure inside of items such as tubing or holes.</a:t>
            </a:r>
            <a:endParaRPr lang="en-US" sz="1200" dirty="0">
              <a:solidFill>
                <a:sysClr val="windowText" lastClr="000000"/>
              </a:solidFill>
            </a:endParaRPr>
          </a:p>
        </p:txBody>
      </p:sp>
      <p:sp>
        <p:nvSpPr>
          <p:cNvPr id="17" name="Line Callout 1 16"/>
          <p:cNvSpPr/>
          <p:nvPr/>
        </p:nvSpPr>
        <p:spPr>
          <a:xfrm>
            <a:off x="3352802" y="6263640"/>
            <a:ext cx="1943100" cy="473392"/>
          </a:xfrm>
          <a:prstGeom prst="borderCallout1">
            <a:avLst>
              <a:gd name="adj1" fmla="val 41199"/>
              <a:gd name="adj2" fmla="val 0"/>
              <a:gd name="adj3" fmla="val 79042"/>
              <a:gd name="adj4" fmla="val -73725"/>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This button switches between millimeters and inches.</a:t>
            </a:r>
            <a:endParaRPr lang="en-US" sz="1200" dirty="0">
              <a:solidFill>
                <a:sysClr val="windowText" lastClr="000000"/>
              </a:solidFill>
            </a:endParaRPr>
          </a:p>
        </p:txBody>
      </p:sp>
      <p:sp>
        <p:nvSpPr>
          <p:cNvPr id="18" name="Line Callout 1 17"/>
          <p:cNvSpPr/>
          <p:nvPr/>
        </p:nvSpPr>
        <p:spPr>
          <a:xfrm>
            <a:off x="1336358" y="8016240"/>
            <a:ext cx="1307782" cy="929639"/>
          </a:xfrm>
          <a:prstGeom prst="borderCallout1">
            <a:avLst>
              <a:gd name="adj1" fmla="val 44496"/>
              <a:gd name="adj2" fmla="val -1177"/>
              <a:gd name="adj3" fmla="val 40482"/>
              <a:gd name="adj4" fmla="val -21246"/>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The external jaws are for measuring the outside of items to measure width or diameter.</a:t>
            </a:r>
            <a:endParaRPr lang="en-US" sz="1200" dirty="0">
              <a:solidFill>
                <a:sysClr val="windowText" lastClr="000000"/>
              </a:solidFill>
            </a:endParaRPr>
          </a:p>
        </p:txBody>
      </p:sp>
      <p:sp>
        <p:nvSpPr>
          <p:cNvPr id="20" name="Line Callout 1 19"/>
          <p:cNvSpPr/>
          <p:nvPr/>
        </p:nvSpPr>
        <p:spPr>
          <a:xfrm>
            <a:off x="3257074" y="7440452"/>
            <a:ext cx="2854166" cy="583408"/>
          </a:xfrm>
          <a:prstGeom prst="borderCallout1">
            <a:avLst>
              <a:gd name="adj1" fmla="val 41199"/>
              <a:gd name="adj2" fmla="val 0"/>
              <a:gd name="adj3" fmla="val 39806"/>
              <a:gd name="adj4" fmla="val -26108"/>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This is a thumb grip that you use to slide the caliper open and close.  Some calipers also use a wheel for the same purpose.</a:t>
            </a:r>
            <a:endParaRPr lang="en-US" sz="1200" dirty="0">
              <a:solidFill>
                <a:sysClr val="windowText" lastClr="000000"/>
              </a:solidFill>
            </a:endParaRPr>
          </a:p>
        </p:txBody>
      </p:sp>
      <p:sp>
        <p:nvSpPr>
          <p:cNvPr id="21" name="Line Callout 1 20"/>
          <p:cNvSpPr/>
          <p:nvPr/>
        </p:nvSpPr>
        <p:spPr>
          <a:xfrm>
            <a:off x="3298984" y="8275320"/>
            <a:ext cx="2595086" cy="491490"/>
          </a:xfrm>
          <a:prstGeom prst="borderCallout1">
            <a:avLst>
              <a:gd name="adj1" fmla="val 41199"/>
              <a:gd name="adj2" fmla="val 0"/>
              <a:gd name="adj3" fmla="val -177440"/>
              <a:gd name="adj4" fmla="val -56204"/>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This button is pressed when the caliper is closed to set the distance to zero.</a:t>
            </a:r>
            <a:endParaRPr lang="en-US" sz="1200" dirty="0">
              <a:solidFill>
                <a:sysClr val="windowText" lastClr="000000"/>
              </a:solidFill>
            </a:endParaRPr>
          </a:p>
        </p:txBody>
      </p:sp>
      <p:sp>
        <p:nvSpPr>
          <p:cNvPr id="22" name="Line Callout 1 21"/>
          <p:cNvSpPr/>
          <p:nvPr/>
        </p:nvSpPr>
        <p:spPr>
          <a:xfrm>
            <a:off x="4815840" y="5634990"/>
            <a:ext cx="1882140" cy="538162"/>
          </a:xfrm>
          <a:prstGeom prst="borderCallout1">
            <a:avLst>
              <a:gd name="adj1" fmla="val 100668"/>
              <a:gd name="adj2" fmla="val 66667"/>
              <a:gd name="adj3" fmla="val 197145"/>
              <a:gd name="adj4" fmla="val 114595"/>
            </a:avLst>
          </a:prstGeom>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200" dirty="0">
                <a:solidFill>
                  <a:sysClr val="windowText" lastClr="000000"/>
                </a:solidFill>
              </a:rPr>
              <a:t>On the end of the caliper is a rod that acts as a depth gauge (not shown).</a:t>
            </a:r>
            <a:endParaRPr lang="en-US" sz="1200" dirty="0">
              <a:solidFill>
                <a:sysClr val="windowText" lastClr="000000"/>
              </a:solidFill>
            </a:endParaRPr>
          </a:p>
        </p:txBody>
      </p:sp>
      <p:sp>
        <p:nvSpPr>
          <p:cNvPr id="23" name="Rectangle 22"/>
          <p:cNvSpPr/>
          <p:nvPr/>
        </p:nvSpPr>
        <p:spPr>
          <a:xfrm>
            <a:off x="5989320" y="6732270"/>
            <a:ext cx="880110" cy="64008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p:cNvSpPr/>
          <p:nvPr/>
        </p:nvSpPr>
        <p:spPr>
          <a:xfrm>
            <a:off x="6000750" y="3627120"/>
            <a:ext cx="880110" cy="115062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hemistryLand\CHM107LLhybrid\2. Measurement\Ruler.jpg"/>
          <p:cNvPicPr>
            <a:picLocks noChangeAspect="1" noChangeArrowheads="1"/>
          </p:cNvPicPr>
          <p:nvPr/>
        </p:nvPicPr>
        <p:blipFill>
          <a:blip r:embed="rId2" cstate="screen"/>
          <a:srcRect/>
          <a:stretch>
            <a:fillRect/>
          </a:stretch>
        </p:blipFill>
        <p:spPr bwMode="auto">
          <a:xfrm>
            <a:off x="11515" y="1859280"/>
            <a:ext cx="6890326" cy="1028700"/>
          </a:xfrm>
          <a:prstGeom prst="rect">
            <a:avLst/>
          </a:prstGeom>
          <a:noFill/>
        </p:spPr>
      </p:pic>
      <p:sp>
        <p:nvSpPr>
          <p:cNvPr id="5" name="TextBox 4"/>
          <p:cNvSpPr txBox="1"/>
          <p:nvPr/>
        </p:nvSpPr>
        <p:spPr>
          <a:xfrm>
            <a:off x="0" y="611979"/>
            <a:ext cx="6858000" cy="674031"/>
          </a:xfrm>
          <a:prstGeom prst="rect">
            <a:avLst/>
          </a:prstGeom>
          <a:noFill/>
        </p:spPr>
        <p:txBody>
          <a:bodyPr wrap="square" rtlCol="0">
            <a:spAutoFit/>
          </a:bodyPr>
          <a:lstStyle/>
          <a:p>
            <a:pPr algn="just">
              <a:lnSpc>
                <a:spcPct val="90000"/>
              </a:lnSpc>
            </a:pPr>
            <a:r>
              <a:rPr lang="en-US" sz="1400" b="1" dirty="0">
                <a:solidFill>
                  <a:prstClr val="black"/>
                </a:solidFill>
              </a:rPr>
              <a:t>English/Metric Ruler:</a:t>
            </a:r>
            <a:r>
              <a:rPr lang="en-US" sz="1400" dirty="0">
                <a:solidFill>
                  <a:prstClr val="black"/>
                </a:solidFill>
              </a:rPr>
              <a:t>    Different distances are marked on the below ruler.  Write down what those distances are.  If it sits between lines on the Inches ruler, report it in 32nds of an inch.  If on the Centimeters ruler, report it as an increment of 0.05 centimeters.</a:t>
            </a:r>
          </a:p>
        </p:txBody>
      </p:sp>
      <p:sp>
        <p:nvSpPr>
          <p:cNvPr id="6" name="Line Callout 1 5"/>
          <p:cNvSpPr/>
          <p:nvPr/>
        </p:nvSpPr>
        <p:spPr>
          <a:xfrm>
            <a:off x="515428" y="1300712"/>
            <a:ext cx="676100" cy="296054"/>
          </a:xfrm>
          <a:prstGeom prst="borderCallout1">
            <a:avLst>
              <a:gd name="adj1" fmla="val 95372"/>
              <a:gd name="adj2" fmla="val 48386"/>
              <a:gd name="adj3" fmla="val 207629"/>
              <a:gd name="adj4" fmla="val 33973"/>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7" name="Line Callout 1 6"/>
          <p:cNvSpPr/>
          <p:nvPr/>
        </p:nvSpPr>
        <p:spPr>
          <a:xfrm>
            <a:off x="1317877" y="1290099"/>
            <a:ext cx="676100" cy="296054"/>
          </a:xfrm>
          <a:prstGeom prst="borderCallout1">
            <a:avLst>
              <a:gd name="adj1" fmla="val 106348"/>
              <a:gd name="adj2" fmla="val 47723"/>
              <a:gd name="adj3" fmla="val 215404"/>
              <a:gd name="adj4" fmla="val 33034"/>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8" name="Line Callout 1 7"/>
          <p:cNvSpPr/>
          <p:nvPr/>
        </p:nvSpPr>
        <p:spPr>
          <a:xfrm>
            <a:off x="2159230" y="1298449"/>
            <a:ext cx="676100" cy="296054"/>
          </a:xfrm>
          <a:prstGeom prst="borderCallout1">
            <a:avLst>
              <a:gd name="adj1" fmla="val 95372"/>
              <a:gd name="adj2" fmla="val 48386"/>
              <a:gd name="adj3" fmla="val 205799"/>
              <a:gd name="adj4" fmla="val 35299"/>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9" name="Line Callout 1 8"/>
          <p:cNvSpPr/>
          <p:nvPr/>
        </p:nvSpPr>
        <p:spPr>
          <a:xfrm>
            <a:off x="2952918" y="1298076"/>
            <a:ext cx="676100" cy="296054"/>
          </a:xfrm>
          <a:prstGeom prst="borderCallout1">
            <a:avLst>
              <a:gd name="adj1" fmla="val 95372"/>
              <a:gd name="adj2" fmla="val 48386"/>
              <a:gd name="adj3" fmla="val 205800"/>
              <a:gd name="adj4" fmla="val 35962"/>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0" name="Line Callout 1 9"/>
          <p:cNvSpPr/>
          <p:nvPr/>
        </p:nvSpPr>
        <p:spPr>
          <a:xfrm>
            <a:off x="4931615" y="1290140"/>
            <a:ext cx="676100" cy="296054"/>
          </a:xfrm>
          <a:prstGeom prst="borderCallout1">
            <a:avLst>
              <a:gd name="adj1" fmla="val 95372"/>
              <a:gd name="adj2" fmla="val 48386"/>
              <a:gd name="adj3" fmla="val 209459"/>
              <a:gd name="adj4" fmla="val 21376"/>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1" name="Line Callout 1 10"/>
          <p:cNvSpPr/>
          <p:nvPr/>
        </p:nvSpPr>
        <p:spPr>
          <a:xfrm>
            <a:off x="5709742" y="1293293"/>
            <a:ext cx="676100" cy="296054"/>
          </a:xfrm>
          <a:prstGeom prst="borderCallout1">
            <a:avLst>
              <a:gd name="adj1" fmla="val 95372"/>
              <a:gd name="adj2" fmla="val 48386"/>
              <a:gd name="adj3" fmla="val 207629"/>
              <a:gd name="adj4" fmla="val 39277"/>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2" name="Line Callout 1 11"/>
          <p:cNvSpPr/>
          <p:nvPr/>
        </p:nvSpPr>
        <p:spPr>
          <a:xfrm>
            <a:off x="201169" y="3035908"/>
            <a:ext cx="622878" cy="301653"/>
          </a:xfrm>
          <a:prstGeom prst="borderCallout1">
            <a:avLst>
              <a:gd name="adj1" fmla="val -5235"/>
              <a:gd name="adj2" fmla="val 48386"/>
              <a:gd name="adj3" fmla="val -70231"/>
              <a:gd name="adj4" fmla="val 45333"/>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3" name="Line Callout 1 12"/>
          <p:cNvSpPr/>
          <p:nvPr/>
        </p:nvSpPr>
        <p:spPr>
          <a:xfrm>
            <a:off x="885882" y="3037996"/>
            <a:ext cx="622878" cy="301653"/>
          </a:xfrm>
          <a:prstGeom prst="borderCallout1">
            <a:avLst>
              <a:gd name="adj1" fmla="val -5235"/>
              <a:gd name="adj2" fmla="val 48386"/>
              <a:gd name="adj3" fmla="val -70230"/>
              <a:gd name="adj4" fmla="val 45333"/>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4" name="Line Callout 1 13"/>
          <p:cNvSpPr/>
          <p:nvPr/>
        </p:nvSpPr>
        <p:spPr>
          <a:xfrm>
            <a:off x="1686526" y="3040084"/>
            <a:ext cx="622878" cy="301653"/>
          </a:xfrm>
          <a:prstGeom prst="borderCallout1">
            <a:avLst>
              <a:gd name="adj1" fmla="val -5235"/>
              <a:gd name="adj2" fmla="val 48386"/>
              <a:gd name="adj3" fmla="val -75644"/>
              <a:gd name="adj4" fmla="val 46206"/>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5" name="Line Callout 1 14"/>
          <p:cNvSpPr/>
          <p:nvPr/>
        </p:nvSpPr>
        <p:spPr>
          <a:xfrm>
            <a:off x="2541460" y="3026664"/>
            <a:ext cx="622878" cy="301653"/>
          </a:xfrm>
          <a:prstGeom prst="borderCallout1">
            <a:avLst>
              <a:gd name="adj1" fmla="val -1627"/>
              <a:gd name="adj2" fmla="val 48386"/>
              <a:gd name="adj3" fmla="val -70230"/>
              <a:gd name="adj4" fmla="val 46206"/>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6" name="Line Callout 1 15"/>
          <p:cNvSpPr/>
          <p:nvPr/>
        </p:nvSpPr>
        <p:spPr>
          <a:xfrm>
            <a:off x="3426355" y="3037550"/>
            <a:ext cx="622878" cy="301653"/>
          </a:xfrm>
          <a:prstGeom prst="borderCallout1">
            <a:avLst>
              <a:gd name="adj1" fmla="val -5235"/>
              <a:gd name="adj2" fmla="val 48386"/>
              <a:gd name="adj3" fmla="val -66622"/>
              <a:gd name="adj4" fmla="val 46206"/>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7" name="Line Callout 1 16"/>
          <p:cNvSpPr/>
          <p:nvPr/>
        </p:nvSpPr>
        <p:spPr>
          <a:xfrm>
            <a:off x="4713160" y="3037550"/>
            <a:ext cx="622878" cy="301653"/>
          </a:xfrm>
          <a:prstGeom prst="borderCallout1">
            <a:avLst>
              <a:gd name="adj1" fmla="val -3431"/>
              <a:gd name="adj2" fmla="val 47512"/>
              <a:gd name="adj3" fmla="val -68426"/>
              <a:gd name="adj4" fmla="val 83781"/>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endParaRPr lang="en-US" sz="1600" dirty="0">
              <a:solidFill>
                <a:sysClr val="windowText" lastClr="000000"/>
              </a:solidFill>
              <a:latin typeface="Times New Roman" pitchFamily="18" charset="0"/>
              <a:cs typeface="Times New Roman" pitchFamily="18" charset="0"/>
            </a:endParaRPr>
          </a:p>
        </p:txBody>
      </p:sp>
      <p:sp>
        <p:nvSpPr>
          <p:cNvPr id="18" name="Cube 17"/>
          <p:cNvSpPr/>
          <p:nvPr/>
        </p:nvSpPr>
        <p:spPr>
          <a:xfrm>
            <a:off x="4991644" y="3366407"/>
            <a:ext cx="1725930" cy="880110"/>
          </a:xfrm>
          <a:prstGeom prst="cube">
            <a:avLst>
              <a:gd name="adj" fmla="val 52273"/>
            </a:avLst>
          </a:prstGeom>
          <a:blipFill>
            <a:blip r:embed="rId3" cstate="screen">
              <a:grayscl/>
            </a:blip>
            <a:tile tx="0" ty="0" sx="100000" sy="100000" flip="none" algn="tl"/>
          </a:blipFill>
          <a:ln>
            <a:noFill/>
          </a:ln>
          <a:scene3d>
            <a:camera prst="orthographicFront"/>
            <a:lightRig rig="glow"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0" y="3416139"/>
            <a:ext cx="5006340" cy="1255728"/>
          </a:xfrm>
          <a:prstGeom prst="rect">
            <a:avLst/>
          </a:prstGeom>
          <a:noFill/>
        </p:spPr>
        <p:txBody>
          <a:bodyPr wrap="square" rtlCol="0">
            <a:spAutoFit/>
          </a:bodyPr>
          <a:lstStyle/>
          <a:p>
            <a:pPr>
              <a:lnSpc>
                <a:spcPct val="90000"/>
              </a:lnSpc>
            </a:pPr>
            <a:r>
              <a:rPr lang="en-US" sz="1400" b="1" dirty="0">
                <a:solidFill>
                  <a:prstClr val="black"/>
                </a:solidFill>
              </a:rPr>
              <a:t>Wood Block Dimensions:</a:t>
            </a:r>
            <a:r>
              <a:rPr lang="en-US" sz="1400" dirty="0">
                <a:solidFill>
                  <a:prstClr val="black"/>
                </a:solidFill>
              </a:rPr>
              <a:t>    You will be given a block of wood to measure.  It will be identified with a number.    You will use both a ruler and the digital calipers to measure that block.  You will measure it in both inches and centimeters.   Remember the calipers reports it as millimeters.  So divide by 10 to make it centimeters.  Be sure to write inches or cm after the distance.</a:t>
            </a:r>
          </a:p>
        </p:txBody>
      </p:sp>
      <p:sp>
        <p:nvSpPr>
          <p:cNvPr id="20" name="TextBox 19"/>
          <p:cNvSpPr txBox="1"/>
          <p:nvPr/>
        </p:nvSpPr>
        <p:spPr>
          <a:xfrm>
            <a:off x="0" y="6357459"/>
            <a:ext cx="3253740" cy="1384995"/>
          </a:xfrm>
          <a:prstGeom prst="rect">
            <a:avLst/>
          </a:prstGeom>
          <a:noFill/>
        </p:spPr>
        <p:txBody>
          <a:bodyPr wrap="square" rtlCol="0">
            <a:spAutoFit/>
          </a:bodyPr>
          <a:lstStyle/>
          <a:p>
            <a:r>
              <a:rPr lang="en-US" sz="1400" b="1" dirty="0">
                <a:solidFill>
                  <a:prstClr val="black"/>
                </a:solidFill>
              </a:rPr>
              <a:t>Using Ruler</a:t>
            </a:r>
          </a:p>
          <a:p>
            <a:r>
              <a:rPr lang="en-US" sz="1400" dirty="0">
                <a:solidFill>
                  <a:prstClr val="black"/>
                </a:solidFill>
              </a:rPr>
              <a:t>Length in </a:t>
            </a:r>
            <a:r>
              <a:rPr lang="en-US" sz="1400" b="1" dirty="0">
                <a:solidFill>
                  <a:prstClr val="black"/>
                </a:solidFill>
              </a:rPr>
              <a:t>inches</a:t>
            </a:r>
            <a:r>
              <a:rPr lang="en-US" sz="1400" dirty="0">
                <a:solidFill>
                  <a:prstClr val="black"/>
                </a:solidFill>
              </a:rPr>
              <a:t>:  _________________</a:t>
            </a:r>
          </a:p>
          <a:p>
            <a:pPr>
              <a:lnSpc>
                <a:spcPct val="200000"/>
              </a:lnSpc>
            </a:pPr>
            <a:r>
              <a:rPr lang="en-US" sz="1400" dirty="0">
                <a:solidFill>
                  <a:prstClr val="black"/>
                </a:solidFill>
              </a:rPr>
              <a:t>Width in inches:  _________________</a:t>
            </a:r>
          </a:p>
          <a:p>
            <a:pPr>
              <a:lnSpc>
                <a:spcPct val="200000"/>
              </a:lnSpc>
            </a:pPr>
            <a:r>
              <a:rPr lang="en-US" sz="1400" dirty="0">
                <a:solidFill>
                  <a:prstClr val="black"/>
                </a:solidFill>
              </a:rPr>
              <a:t>Height in inches:  _________________</a:t>
            </a:r>
          </a:p>
        </p:txBody>
      </p:sp>
      <p:sp>
        <p:nvSpPr>
          <p:cNvPr id="21" name="TextBox 20"/>
          <p:cNvSpPr txBox="1"/>
          <p:nvPr/>
        </p:nvSpPr>
        <p:spPr>
          <a:xfrm>
            <a:off x="0" y="7710009"/>
            <a:ext cx="3253740" cy="1384995"/>
          </a:xfrm>
          <a:prstGeom prst="rect">
            <a:avLst/>
          </a:prstGeom>
          <a:noFill/>
        </p:spPr>
        <p:txBody>
          <a:bodyPr wrap="square" rtlCol="0">
            <a:spAutoFit/>
          </a:bodyPr>
          <a:lstStyle/>
          <a:p>
            <a:r>
              <a:rPr lang="en-US" sz="1400" b="1" dirty="0">
                <a:solidFill>
                  <a:prstClr val="black"/>
                </a:solidFill>
              </a:rPr>
              <a:t>Using Calipers</a:t>
            </a:r>
          </a:p>
          <a:p>
            <a:r>
              <a:rPr lang="en-US" sz="1400" dirty="0">
                <a:solidFill>
                  <a:prstClr val="black"/>
                </a:solidFill>
              </a:rPr>
              <a:t>Length in </a:t>
            </a:r>
            <a:r>
              <a:rPr lang="en-US" sz="1400" b="1" dirty="0">
                <a:solidFill>
                  <a:prstClr val="black"/>
                </a:solidFill>
              </a:rPr>
              <a:t>inches</a:t>
            </a:r>
            <a:r>
              <a:rPr lang="en-US" sz="1400" dirty="0">
                <a:solidFill>
                  <a:prstClr val="black"/>
                </a:solidFill>
              </a:rPr>
              <a:t>:  _________________</a:t>
            </a:r>
          </a:p>
          <a:p>
            <a:pPr>
              <a:lnSpc>
                <a:spcPct val="200000"/>
              </a:lnSpc>
            </a:pPr>
            <a:r>
              <a:rPr lang="en-US" sz="1400" dirty="0">
                <a:solidFill>
                  <a:prstClr val="black"/>
                </a:solidFill>
              </a:rPr>
              <a:t>Width in inches:  _________________</a:t>
            </a:r>
          </a:p>
          <a:p>
            <a:pPr>
              <a:lnSpc>
                <a:spcPct val="200000"/>
              </a:lnSpc>
            </a:pPr>
            <a:r>
              <a:rPr lang="en-US" sz="1400" dirty="0">
                <a:solidFill>
                  <a:prstClr val="black"/>
                </a:solidFill>
              </a:rPr>
              <a:t>Height in inches:  _________________</a:t>
            </a:r>
          </a:p>
        </p:txBody>
      </p:sp>
      <p:sp>
        <p:nvSpPr>
          <p:cNvPr id="22" name="TextBox 21"/>
          <p:cNvSpPr txBox="1"/>
          <p:nvPr/>
        </p:nvSpPr>
        <p:spPr>
          <a:xfrm>
            <a:off x="4777740" y="4277199"/>
            <a:ext cx="2080260" cy="286232"/>
          </a:xfrm>
          <a:prstGeom prst="rect">
            <a:avLst/>
          </a:prstGeom>
          <a:noFill/>
        </p:spPr>
        <p:txBody>
          <a:bodyPr wrap="square" rtlCol="0">
            <a:spAutoFit/>
          </a:bodyPr>
          <a:lstStyle/>
          <a:p>
            <a:pPr>
              <a:lnSpc>
                <a:spcPct val="90000"/>
              </a:lnSpc>
            </a:pPr>
            <a:r>
              <a:rPr lang="en-US" sz="1400" b="1" dirty="0">
                <a:solidFill>
                  <a:prstClr val="black"/>
                </a:solidFill>
              </a:rPr>
              <a:t>Block Number:  _______</a:t>
            </a:r>
            <a:endParaRPr lang="en-US" sz="1400" dirty="0">
              <a:solidFill>
                <a:prstClr val="black"/>
              </a:solidFill>
            </a:endParaRPr>
          </a:p>
        </p:txBody>
      </p:sp>
      <p:sp>
        <p:nvSpPr>
          <p:cNvPr id="23" name="TextBox 22"/>
          <p:cNvSpPr txBox="1"/>
          <p:nvPr/>
        </p:nvSpPr>
        <p:spPr>
          <a:xfrm>
            <a:off x="3451860" y="6357459"/>
            <a:ext cx="3253740" cy="1384995"/>
          </a:xfrm>
          <a:prstGeom prst="rect">
            <a:avLst/>
          </a:prstGeom>
          <a:noFill/>
        </p:spPr>
        <p:txBody>
          <a:bodyPr wrap="square" rtlCol="0">
            <a:spAutoFit/>
          </a:bodyPr>
          <a:lstStyle/>
          <a:p>
            <a:r>
              <a:rPr lang="en-US" sz="1400" b="1" dirty="0">
                <a:solidFill>
                  <a:prstClr val="black"/>
                </a:solidFill>
              </a:rPr>
              <a:t>Using Ruler</a:t>
            </a:r>
          </a:p>
          <a:p>
            <a:r>
              <a:rPr lang="en-US" sz="1400" dirty="0">
                <a:solidFill>
                  <a:prstClr val="black"/>
                </a:solidFill>
              </a:rPr>
              <a:t>Length in </a:t>
            </a:r>
            <a:r>
              <a:rPr lang="en-US" sz="1400" b="1" dirty="0">
                <a:solidFill>
                  <a:prstClr val="black"/>
                </a:solidFill>
              </a:rPr>
              <a:t>centimeters</a:t>
            </a:r>
            <a:r>
              <a:rPr lang="en-US" sz="1400" dirty="0">
                <a:solidFill>
                  <a:prstClr val="black"/>
                </a:solidFill>
              </a:rPr>
              <a:t>:  _______________</a:t>
            </a:r>
          </a:p>
          <a:p>
            <a:pPr>
              <a:lnSpc>
                <a:spcPct val="200000"/>
              </a:lnSpc>
            </a:pPr>
            <a:r>
              <a:rPr lang="en-US" sz="1400" dirty="0">
                <a:solidFill>
                  <a:prstClr val="black"/>
                </a:solidFill>
              </a:rPr>
              <a:t>Width in centimeters:  _______________</a:t>
            </a:r>
          </a:p>
          <a:p>
            <a:pPr>
              <a:lnSpc>
                <a:spcPct val="200000"/>
              </a:lnSpc>
            </a:pPr>
            <a:r>
              <a:rPr lang="en-US" sz="1400" dirty="0">
                <a:solidFill>
                  <a:prstClr val="black"/>
                </a:solidFill>
              </a:rPr>
              <a:t>Height in centimeters:  _______________</a:t>
            </a:r>
          </a:p>
        </p:txBody>
      </p:sp>
      <p:sp>
        <p:nvSpPr>
          <p:cNvPr id="24" name="TextBox 23"/>
          <p:cNvSpPr txBox="1"/>
          <p:nvPr/>
        </p:nvSpPr>
        <p:spPr>
          <a:xfrm>
            <a:off x="3467100" y="7710009"/>
            <a:ext cx="3253740" cy="1384995"/>
          </a:xfrm>
          <a:prstGeom prst="rect">
            <a:avLst/>
          </a:prstGeom>
          <a:noFill/>
        </p:spPr>
        <p:txBody>
          <a:bodyPr wrap="square" rtlCol="0">
            <a:spAutoFit/>
          </a:bodyPr>
          <a:lstStyle/>
          <a:p>
            <a:r>
              <a:rPr lang="en-US" sz="1400" b="1" dirty="0">
                <a:solidFill>
                  <a:prstClr val="black"/>
                </a:solidFill>
              </a:rPr>
              <a:t>Using Calipers</a:t>
            </a:r>
          </a:p>
          <a:p>
            <a:r>
              <a:rPr lang="en-US" sz="1400" dirty="0">
                <a:solidFill>
                  <a:prstClr val="black"/>
                </a:solidFill>
              </a:rPr>
              <a:t>Length in </a:t>
            </a:r>
            <a:r>
              <a:rPr lang="en-US" sz="1400" b="1" dirty="0">
                <a:solidFill>
                  <a:prstClr val="black"/>
                </a:solidFill>
              </a:rPr>
              <a:t>centimeters</a:t>
            </a:r>
            <a:r>
              <a:rPr lang="en-US" sz="1400" dirty="0">
                <a:solidFill>
                  <a:prstClr val="black"/>
                </a:solidFill>
              </a:rPr>
              <a:t>:  _______________</a:t>
            </a:r>
          </a:p>
          <a:p>
            <a:pPr>
              <a:lnSpc>
                <a:spcPct val="200000"/>
              </a:lnSpc>
            </a:pPr>
            <a:r>
              <a:rPr lang="en-US" sz="1400" dirty="0">
                <a:solidFill>
                  <a:prstClr val="black"/>
                </a:solidFill>
              </a:rPr>
              <a:t>Width in centimeters:  _______________</a:t>
            </a:r>
          </a:p>
          <a:p>
            <a:pPr>
              <a:lnSpc>
                <a:spcPct val="200000"/>
              </a:lnSpc>
            </a:pPr>
            <a:r>
              <a:rPr lang="en-US" sz="1400" dirty="0">
                <a:solidFill>
                  <a:prstClr val="black"/>
                </a:solidFill>
              </a:rPr>
              <a:t>Height in centimeters:  _______________</a:t>
            </a:r>
          </a:p>
        </p:txBody>
      </p:sp>
      <p:sp>
        <p:nvSpPr>
          <p:cNvPr id="25" name="TextBox 24"/>
          <p:cNvSpPr txBox="1"/>
          <p:nvPr/>
        </p:nvSpPr>
        <p:spPr>
          <a:xfrm>
            <a:off x="91440" y="4665012"/>
            <a:ext cx="6606540" cy="1643527"/>
          </a:xfrm>
          <a:prstGeom prst="rect">
            <a:avLst/>
          </a:prstGeom>
          <a:noFill/>
          <a:ln>
            <a:solidFill>
              <a:schemeClr val="tx1"/>
            </a:solidFill>
          </a:ln>
        </p:spPr>
        <p:txBody>
          <a:bodyPr wrap="square" rtlCol="0">
            <a:spAutoFit/>
          </a:bodyPr>
          <a:lstStyle/>
          <a:p>
            <a:pPr algn="just">
              <a:lnSpc>
                <a:spcPct val="90000"/>
              </a:lnSpc>
            </a:pPr>
            <a:r>
              <a:rPr lang="en-US" sz="1400" dirty="0">
                <a:solidFill>
                  <a:prstClr val="black"/>
                </a:solidFill>
              </a:rPr>
              <a:t>For measuring inches with ruler, show answer to the closest sixteenth of an inch but reduce to simplest fraction.  For example, if you count 4 sixteenths, reduce 4/16 to 1/4 inch.  Use “in.” as abbreviation for inches or use a quotation mark (”). </a:t>
            </a:r>
          </a:p>
          <a:p>
            <a:pPr>
              <a:lnSpc>
                <a:spcPct val="90000"/>
              </a:lnSpc>
            </a:pPr>
            <a:endParaRPr lang="en-US" sz="1400" dirty="0">
              <a:solidFill>
                <a:prstClr val="black"/>
              </a:solidFill>
            </a:endParaRPr>
          </a:p>
          <a:p>
            <a:pPr algn="just">
              <a:lnSpc>
                <a:spcPct val="90000"/>
              </a:lnSpc>
            </a:pPr>
            <a:r>
              <a:rPr lang="en-US" sz="1400" dirty="0">
                <a:solidFill>
                  <a:prstClr val="black"/>
                </a:solidFill>
              </a:rPr>
              <a:t>For measuring inches with the digital calipers, report it in hundredths of an inch.  Use </a:t>
            </a:r>
            <a:r>
              <a:rPr lang="en-US" sz="1400" b="1" dirty="0">
                <a:solidFill>
                  <a:prstClr val="black"/>
                </a:solidFill>
              </a:rPr>
              <a:t>cm</a:t>
            </a:r>
            <a:r>
              <a:rPr lang="en-US" sz="1400" dirty="0">
                <a:solidFill>
                  <a:prstClr val="black"/>
                </a:solidFill>
              </a:rPr>
              <a:t> as abbreviation for centimeter or centimeters.   For reporting centimeters using the ruler, report to the nearest tenth of a centimeter.    For reporting centimeters using the calipers, report to it in hundredths of a centimeter. </a:t>
            </a:r>
          </a:p>
        </p:txBody>
      </p:sp>
      <p:sp>
        <p:nvSpPr>
          <p:cNvPr id="27" name="Hexagon 26"/>
          <p:cNvSpPr/>
          <p:nvPr/>
        </p:nvSpPr>
        <p:spPr>
          <a:xfrm>
            <a:off x="125730" y="64361"/>
            <a:ext cx="6606540" cy="365760"/>
          </a:xfrm>
          <a:prstGeom prst="hexagon">
            <a:avLst/>
          </a:prstGeom>
          <a:gradFill flip="none" rotWithShape="1">
            <a:gsLst>
              <a:gs pos="0">
                <a:schemeClr val="bg1">
                  <a:lumMod val="75000"/>
                </a:schemeClr>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28" name="TextBox 27"/>
          <p:cNvSpPr txBox="1"/>
          <p:nvPr/>
        </p:nvSpPr>
        <p:spPr>
          <a:xfrm>
            <a:off x="402908" y="138896"/>
            <a:ext cx="6306502"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Distance</a:t>
            </a:r>
            <a:r>
              <a:rPr lang="en-US" sz="1600" dirty="0">
                <a:solidFill>
                  <a:prstClr val="black"/>
                </a:solidFill>
              </a:rPr>
              <a:t> Cont’d</a:t>
            </a:r>
            <a:endParaRPr lang="en-US" sz="1600"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638385" y="163359"/>
            <a:ext cx="5581231" cy="259199"/>
          </a:xfrm>
          <a:prstGeom prst="hexagon">
            <a:avLst/>
          </a:prstGeom>
          <a:gradFill flip="none" rotWithShape="1">
            <a:gsLst>
              <a:gs pos="0">
                <a:schemeClr val="bg1">
                  <a:lumMod val="75000"/>
                </a:schemeClr>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614457" y="173186"/>
            <a:ext cx="5629087"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Volume</a:t>
            </a:r>
          </a:p>
        </p:txBody>
      </p:sp>
      <p:sp>
        <p:nvSpPr>
          <p:cNvPr id="8" name="TextBox 7"/>
          <p:cNvSpPr txBox="1"/>
          <p:nvPr/>
        </p:nvSpPr>
        <p:spPr>
          <a:xfrm>
            <a:off x="-1" y="642440"/>
            <a:ext cx="4085864" cy="3582519"/>
          </a:xfrm>
          <a:prstGeom prst="rect">
            <a:avLst/>
          </a:prstGeom>
          <a:noFill/>
        </p:spPr>
        <p:txBody>
          <a:bodyPr wrap="square" rtlCol="0">
            <a:spAutoFit/>
          </a:bodyPr>
          <a:lstStyle/>
          <a:p>
            <a:pPr algn="just">
              <a:lnSpc>
                <a:spcPct val="90000"/>
              </a:lnSpc>
            </a:pPr>
            <a:r>
              <a:rPr lang="en-US" sz="1400" b="1" dirty="0">
                <a:solidFill>
                  <a:prstClr val="black"/>
                </a:solidFill>
              </a:rPr>
              <a:t>Graduated Cylinders:</a:t>
            </a:r>
            <a:r>
              <a:rPr lang="en-US" sz="1400" dirty="0">
                <a:solidFill>
                  <a:prstClr val="black"/>
                </a:solidFill>
              </a:rPr>
              <a:t>  In the kitchen, people use measuring cups and spoons to measure volume; however, in chemistry, they use graduated cylinders.  Graduated cylinders come in various sizes ranging from 10 mL (2/3 tablespoon) to 4 liters (about 1 gallon). </a:t>
            </a:r>
          </a:p>
          <a:p>
            <a:pPr>
              <a:lnSpc>
                <a:spcPct val="90000"/>
              </a:lnSpc>
            </a:pPr>
            <a:endParaRPr lang="en-US" sz="1400" dirty="0">
              <a:solidFill>
                <a:prstClr val="black"/>
              </a:solidFill>
            </a:endParaRPr>
          </a:p>
          <a:p>
            <a:pPr algn="just">
              <a:lnSpc>
                <a:spcPct val="90000"/>
              </a:lnSpc>
            </a:pPr>
            <a:r>
              <a:rPr lang="en-US" sz="1400" b="1" dirty="0">
                <a:solidFill>
                  <a:prstClr val="black"/>
                </a:solidFill>
              </a:rPr>
              <a:t>Accuracy: </a:t>
            </a:r>
            <a:r>
              <a:rPr lang="en-US" sz="1400" dirty="0">
                <a:solidFill>
                  <a:prstClr val="black"/>
                </a:solidFill>
              </a:rPr>
              <a:t>  Just like in the kitchen, you wouldn’t use a quart-size measuring cup to measure one tablespoon nor use 64 tablespoons full to measure out a quart.  You use the size that best matches what you are measuring.  Also note that water has a tendency to creep up the inside wall of the graduated cylinder. So the water surface isn't flat. It will be bowed. They call this curved surface the </a:t>
            </a:r>
            <a:r>
              <a:rPr lang="en-US" sz="1400" b="1" dirty="0">
                <a:solidFill>
                  <a:prstClr val="black"/>
                </a:solidFill>
              </a:rPr>
              <a:t>meniscus</a:t>
            </a:r>
            <a:r>
              <a:rPr lang="en-US" sz="1400" dirty="0">
                <a:solidFill>
                  <a:prstClr val="black"/>
                </a:solidFill>
              </a:rPr>
              <a:t> from the Greek word </a:t>
            </a:r>
            <a:r>
              <a:rPr lang="en-US" sz="1400" i="1" dirty="0" err="1">
                <a:solidFill>
                  <a:prstClr val="black"/>
                </a:solidFill>
              </a:rPr>
              <a:t>meniskos</a:t>
            </a:r>
            <a:r>
              <a:rPr lang="en-US" sz="1400" dirty="0">
                <a:solidFill>
                  <a:prstClr val="black"/>
                </a:solidFill>
              </a:rPr>
              <a:t> meaning "</a:t>
            </a:r>
            <a:r>
              <a:rPr lang="en-US" sz="1400" b="1" dirty="0">
                <a:solidFill>
                  <a:prstClr val="black"/>
                </a:solidFill>
              </a:rPr>
              <a:t>crescent</a:t>
            </a:r>
            <a:r>
              <a:rPr lang="en-US" sz="1400" dirty="0">
                <a:solidFill>
                  <a:prstClr val="black"/>
                </a:solidFill>
              </a:rPr>
              <a:t>" like the crescent of the moon. The bottom of the curve is where you read the water's volume.</a:t>
            </a:r>
          </a:p>
        </p:txBody>
      </p:sp>
      <p:pic>
        <p:nvPicPr>
          <p:cNvPr id="2050" name="Picture 2" descr="E:\ChemistryLand\CHM130FieldLab\Lab1\Cylinderslores.jpg"/>
          <p:cNvPicPr>
            <a:picLocks noChangeAspect="1" noChangeArrowheads="1"/>
          </p:cNvPicPr>
          <p:nvPr/>
        </p:nvPicPr>
        <p:blipFill>
          <a:blip r:embed="rId2" cstate="screen">
            <a:grayscl/>
            <a:lum bright="-10000" contrast="20000"/>
          </a:blip>
          <a:srcRect/>
          <a:stretch>
            <a:fillRect/>
          </a:stretch>
        </p:blipFill>
        <p:spPr bwMode="auto">
          <a:xfrm>
            <a:off x="4090352" y="708659"/>
            <a:ext cx="2721348" cy="3369794"/>
          </a:xfrm>
          <a:prstGeom prst="rect">
            <a:avLst/>
          </a:prstGeom>
          <a:noFill/>
          <a:ln>
            <a:solidFill>
              <a:schemeClr val="tx1"/>
            </a:solidFill>
          </a:ln>
        </p:spPr>
      </p:pic>
      <p:sp>
        <p:nvSpPr>
          <p:cNvPr id="26" name="TextBox 25"/>
          <p:cNvSpPr txBox="1"/>
          <p:nvPr/>
        </p:nvSpPr>
        <p:spPr>
          <a:xfrm>
            <a:off x="0" y="4290397"/>
            <a:ext cx="3935392" cy="2031325"/>
          </a:xfrm>
          <a:prstGeom prst="rect">
            <a:avLst/>
          </a:prstGeom>
          <a:noFill/>
        </p:spPr>
        <p:txBody>
          <a:bodyPr wrap="square" rtlCol="0">
            <a:spAutoFit/>
          </a:bodyPr>
          <a:lstStyle/>
          <a:p>
            <a:pPr>
              <a:lnSpc>
                <a:spcPct val="90000"/>
              </a:lnSpc>
            </a:pPr>
            <a:r>
              <a:rPr lang="en-US" sz="1400" b="1" dirty="0">
                <a:solidFill>
                  <a:prstClr val="black"/>
                </a:solidFill>
              </a:rPr>
              <a:t>Kitchen volumes to milliliters:</a:t>
            </a:r>
            <a:r>
              <a:rPr lang="en-US" sz="1400" dirty="0">
                <a:solidFill>
                  <a:prstClr val="black"/>
                </a:solidFill>
              </a:rPr>
              <a:t>   A teaspoon is 4.93 mL.    Use a 10 mL graduated cylinder to measure out 4.93 mL of water.  Pour it into a teaspoon. </a:t>
            </a:r>
            <a:br>
              <a:rPr lang="en-US" sz="1400" dirty="0">
                <a:solidFill>
                  <a:prstClr val="black"/>
                </a:solidFill>
              </a:rPr>
            </a:br>
            <a:endParaRPr lang="en-US" sz="1400" dirty="0">
              <a:solidFill>
                <a:prstClr val="black"/>
              </a:solidFill>
            </a:endParaRPr>
          </a:p>
          <a:p>
            <a:pPr>
              <a:lnSpc>
                <a:spcPct val="90000"/>
              </a:lnSpc>
            </a:pPr>
            <a:r>
              <a:rPr lang="en-US" sz="1400" dirty="0">
                <a:solidFill>
                  <a:prstClr val="black"/>
                </a:solidFill>
              </a:rPr>
              <a:t>Fill up a </a:t>
            </a:r>
            <a:r>
              <a:rPr lang="en-US" sz="1400" b="1" dirty="0">
                <a:solidFill>
                  <a:prstClr val="black"/>
                </a:solidFill>
              </a:rPr>
              <a:t>tablespoon</a:t>
            </a:r>
            <a:r>
              <a:rPr lang="en-US" sz="1400" dirty="0">
                <a:solidFill>
                  <a:prstClr val="black"/>
                </a:solidFill>
              </a:rPr>
              <a:t> and use the 25 mL graduated cylinder to see how many milliliters a tablespoon is.</a:t>
            </a:r>
          </a:p>
          <a:p>
            <a:pPr>
              <a:lnSpc>
                <a:spcPct val="90000"/>
              </a:lnSpc>
            </a:pPr>
            <a:endParaRPr lang="en-US" sz="1400" dirty="0">
              <a:solidFill>
                <a:prstClr val="black"/>
              </a:solidFill>
            </a:endParaRPr>
          </a:p>
          <a:p>
            <a:pPr>
              <a:lnSpc>
                <a:spcPct val="90000"/>
              </a:lnSpc>
            </a:pPr>
            <a:r>
              <a:rPr lang="en-US" sz="1400" dirty="0">
                <a:solidFill>
                  <a:prstClr val="black"/>
                </a:solidFill>
              </a:rPr>
              <a:t>Fill up one standard </a:t>
            </a:r>
            <a:r>
              <a:rPr lang="en-US" sz="1400" b="1" dirty="0">
                <a:solidFill>
                  <a:prstClr val="black"/>
                </a:solidFill>
              </a:rPr>
              <a:t>cup</a:t>
            </a:r>
            <a:r>
              <a:rPr lang="en-US" sz="1400" dirty="0">
                <a:solidFill>
                  <a:prstClr val="black"/>
                </a:solidFill>
              </a:rPr>
              <a:t> and use a 100 mL graduated cylinder to find out how many milliliters make one cup.</a:t>
            </a:r>
          </a:p>
        </p:txBody>
      </p:sp>
      <p:sp>
        <p:nvSpPr>
          <p:cNvPr id="27" name="TextBox 26"/>
          <p:cNvSpPr txBox="1"/>
          <p:nvPr/>
        </p:nvSpPr>
        <p:spPr>
          <a:xfrm>
            <a:off x="3810001" y="4303901"/>
            <a:ext cx="3047999" cy="1837426"/>
          </a:xfrm>
          <a:prstGeom prst="rect">
            <a:avLst/>
          </a:prstGeom>
          <a:noFill/>
        </p:spPr>
        <p:txBody>
          <a:bodyPr wrap="square" rtlCol="0">
            <a:spAutoFit/>
          </a:bodyPr>
          <a:lstStyle/>
          <a:p>
            <a:pPr>
              <a:lnSpc>
                <a:spcPct val="90000"/>
              </a:lnSpc>
            </a:pPr>
            <a:r>
              <a:rPr lang="en-US" sz="1400" b="1" dirty="0">
                <a:solidFill>
                  <a:prstClr val="black"/>
                </a:solidFill>
              </a:rPr>
              <a:t>What happened? Did the water not fill the teaspoon, just fill it, or overflow? </a:t>
            </a:r>
          </a:p>
          <a:p>
            <a:pPr>
              <a:lnSpc>
                <a:spcPct val="90000"/>
              </a:lnSpc>
            </a:pPr>
            <a:endParaRPr lang="en-US" sz="1400" b="1" dirty="0">
              <a:solidFill>
                <a:prstClr val="black"/>
              </a:solidFill>
            </a:endParaRPr>
          </a:p>
          <a:p>
            <a:pPr>
              <a:lnSpc>
                <a:spcPct val="90000"/>
              </a:lnSpc>
            </a:pPr>
            <a:endParaRPr lang="en-US" sz="1400" b="1" dirty="0">
              <a:solidFill>
                <a:prstClr val="black"/>
              </a:solidFill>
            </a:endParaRPr>
          </a:p>
          <a:p>
            <a:pPr>
              <a:lnSpc>
                <a:spcPct val="90000"/>
              </a:lnSpc>
            </a:pPr>
            <a:endParaRPr lang="en-US" sz="1400" b="1" dirty="0">
              <a:solidFill>
                <a:prstClr val="black"/>
              </a:solidFill>
            </a:endParaRPr>
          </a:p>
          <a:p>
            <a:pPr>
              <a:lnSpc>
                <a:spcPct val="90000"/>
              </a:lnSpc>
            </a:pPr>
            <a:r>
              <a:rPr lang="en-US" sz="1400" b="1" dirty="0">
                <a:solidFill>
                  <a:prstClr val="black"/>
                </a:solidFill>
              </a:rPr>
              <a:t>How many mL? ___________________</a:t>
            </a:r>
          </a:p>
          <a:p>
            <a:pPr>
              <a:lnSpc>
                <a:spcPct val="90000"/>
              </a:lnSpc>
            </a:pPr>
            <a:endParaRPr lang="en-US" sz="1400" b="1" dirty="0">
              <a:solidFill>
                <a:prstClr val="black"/>
              </a:solidFill>
            </a:endParaRPr>
          </a:p>
          <a:p>
            <a:pPr>
              <a:lnSpc>
                <a:spcPct val="90000"/>
              </a:lnSpc>
            </a:pPr>
            <a:endParaRPr lang="en-US" sz="1400" b="1" dirty="0">
              <a:solidFill>
                <a:prstClr val="black"/>
              </a:solidFill>
            </a:endParaRPr>
          </a:p>
          <a:p>
            <a:pPr>
              <a:lnSpc>
                <a:spcPct val="90000"/>
              </a:lnSpc>
            </a:pPr>
            <a:r>
              <a:rPr lang="en-US" sz="1400" b="1" dirty="0">
                <a:solidFill>
                  <a:prstClr val="black"/>
                </a:solidFill>
              </a:rPr>
              <a:t>How many mL? ___________________</a:t>
            </a:r>
          </a:p>
        </p:txBody>
      </p:sp>
      <p:sp>
        <p:nvSpPr>
          <p:cNvPr id="29" name="TextBox 28"/>
          <p:cNvSpPr txBox="1"/>
          <p:nvPr/>
        </p:nvSpPr>
        <p:spPr>
          <a:xfrm>
            <a:off x="0" y="6935335"/>
            <a:ext cx="3900668" cy="2031325"/>
          </a:xfrm>
          <a:prstGeom prst="rect">
            <a:avLst/>
          </a:prstGeom>
          <a:noFill/>
        </p:spPr>
        <p:txBody>
          <a:bodyPr wrap="square" rtlCol="0">
            <a:spAutoFit/>
          </a:bodyPr>
          <a:lstStyle/>
          <a:p>
            <a:pPr>
              <a:lnSpc>
                <a:spcPct val="90000"/>
              </a:lnSpc>
            </a:pPr>
            <a:r>
              <a:rPr lang="en-US" sz="1400" b="1" dirty="0">
                <a:solidFill>
                  <a:prstClr val="black"/>
                </a:solidFill>
              </a:rPr>
              <a:t>Graduated Syringe vs. Graduated Cylinder:</a:t>
            </a:r>
            <a:r>
              <a:rPr lang="en-US" sz="1400" dirty="0">
                <a:solidFill>
                  <a:prstClr val="black"/>
                </a:solidFill>
              </a:rPr>
              <a:t>   Draw in 7.2 mL of distilled water.  Place it in a 10 mL graduated cylinder. What volume does it show?</a:t>
            </a:r>
            <a:br>
              <a:rPr lang="en-US" sz="1400" dirty="0">
                <a:solidFill>
                  <a:prstClr val="black"/>
                </a:solidFill>
              </a:rPr>
            </a:br>
            <a:endParaRPr lang="en-US" sz="1400" dirty="0">
              <a:solidFill>
                <a:prstClr val="black"/>
              </a:solidFill>
            </a:endParaRPr>
          </a:p>
          <a:p>
            <a:pPr>
              <a:lnSpc>
                <a:spcPct val="90000"/>
              </a:lnSpc>
            </a:pPr>
            <a:r>
              <a:rPr lang="en-US" sz="1400" dirty="0">
                <a:solidFill>
                  <a:prstClr val="black"/>
                </a:solidFill>
              </a:rPr>
              <a:t>Give two advantages of graduated </a:t>
            </a:r>
            <a:r>
              <a:rPr lang="en-US" sz="1400" b="1" dirty="0">
                <a:solidFill>
                  <a:prstClr val="black"/>
                </a:solidFill>
              </a:rPr>
              <a:t>syringe:</a:t>
            </a:r>
          </a:p>
          <a:p>
            <a:pPr>
              <a:lnSpc>
                <a:spcPct val="90000"/>
              </a:lnSpc>
            </a:pPr>
            <a:endParaRPr lang="en-US" sz="1400" b="1" dirty="0">
              <a:solidFill>
                <a:prstClr val="black"/>
              </a:solidFill>
            </a:endParaRPr>
          </a:p>
          <a:p>
            <a:pPr>
              <a:lnSpc>
                <a:spcPct val="90000"/>
              </a:lnSpc>
            </a:pPr>
            <a:endParaRPr lang="en-US" sz="1400" b="1" dirty="0">
              <a:solidFill>
                <a:prstClr val="black"/>
              </a:solidFill>
            </a:endParaRPr>
          </a:p>
          <a:p>
            <a:pPr>
              <a:lnSpc>
                <a:spcPct val="90000"/>
              </a:lnSpc>
            </a:pPr>
            <a:endParaRPr lang="en-US" sz="1400" b="1" dirty="0">
              <a:solidFill>
                <a:prstClr val="black"/>
              </a:solidFill>
            </a:endParaRPr>
          </a:p>
          <a:p>
            <a:pPr>
              <a:lnSpc>
                <a:spcPct val="90000"/>
              </a:lnSpc>
            </a:pPr>
            <a:r>
              <a:rPr lang="en-US" sz="1400" dirty="0">
                <a:solidFill>
                  <a:prstClr val="black"/>
                </a:solidFill>
              </a:rPr>
              <a:t>Give two advantages of graduated</a:t>
            </a:r>
            <a:r>
              <a:rPr lang="en-US" sz="1400" b="1" dirty="0">
                <a:solidFill>
                  <a:prstClr val="black"/>
                </a:solidFill>
              </a:rPr>
              <a:t> cylinder:</a:t>
            </a:r>
            <a:endParaRPr lang="en-US" sz="1400" dirty="0">
              <a:solidFill>
                <a:prstClr val="black"/>
              </a:solidFill>
            </a:endParaRPr>
          </a:p>
          <a:p>
            <a:pPr>
              <a:lnSpc>
                <a:spcPct val="90000"/>
              </a:lnSpc>
            </a:pPr>
            <a:endParaRPr lang="en-US" sz="1400" dirty="0">
              <a:solidFill>
                <a:prstClr val="black"/>
              </a:solidFill>
            </a:endParaRPr>
          </a:p>
        </p:txBody>
      </p:sp>
      <p:pic>
        <p:nvPicPr>
          <p:cNvPr id="2051" name="Picture 3" descr="E:\ChemistryLand\CHM107LLhybrid\2. Measurement\10mLSyringe.pn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93826" y="6191235"/>
            <a:ext cx="790576" cy="2958375"/>
          </a:xfrm>
          <a:prstGeom prst="rect">
            <a:avLst/>
          </a:prstGeom>
          <a:noFill/>
          <a:effectLst>
            <a:outerShdw blurRad="50800" dist="38100" dir="5400000" algn="t" rotWithShape="0">
              <a:prstClr val="black">
                <a:alpha val="40000"/>
              </a:prstClr>
            </a:outerShdw>
          </a:effectLst>
        </p:spPr>
      </p:pic>
      <p:sp>
        <p:nvSpPr>
          <p:cNvPr id="30" name="Line Callout 1 29"/>
          <p:cNvSpPr/>
          <p:nvPr/>
        </p:nvSpPr>
        <p:spPr>
          <a:xfrm>
            <a:off x="3661212" y="6131327"/>
            <a:ext cx="1703774" cy="409575"/>
          </a:xfrm>
          <a:prstGeom prst="borderCallout1">
            <a:avLst>
              <a:gd name="adj1" fmla="val 42941"/>
              <a:gd name="adj2" fmla="val 98934"/>
              <a:gd name="adj3" fmla="val 116585"/>
              <a:gd name="adj4" fmla="val 123578"/>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gn="ctr">
              <a:lnSpc>
                <a:spcPct val="80000"/>
              </a:lnSpc>
            </a:pPr>
            <a:r>
              <a:rPr lang="en-US" sz="1400" dirty="0">
                <a:solidFill>
                  <a:prstClr val="black"/>
                </a:solidFill>
              </a:rPr>
              <a:t>Line up first rib to the desired volume.</a:t>
            </a:r>
            <a:endParaRPr lang="en-US" sz="1400" dirty="0">
              <a:solidFill>
                <a:prstClr val="black"/>
              </a:solidFill>
            </a:endParaRPr>
          </a:p>
        </p:txBody>
      </p:sp>
      <p:sp>
        <p:nvSpPr>
          <p:cNvPr id="31" name="Line Callout 1 30"/>
          <p:cNvSpPr/>
          <p:nvPr/>
        </p:nvSpPr>
        <p:spPr>
          <a:xfrm>
            <a:off x="347241" y="6283726"/>
            <a:ext cx="3032567" cy="591636"/>
          </a:xfrm>
          <a:prstGeom prst="borderCallout1">
            <a:avLst>
              <a:gd name="adj1" fmla="val 53283"/>
              <a:gd name="adj2" fmla="val 99933"/>
              <a:gd name="adj3" fmla="val 123577"/>
              <a:gd name="adj4" fmla="val 183660"/>
            </a:avLst>
          </a:prstGeom>
          <a:ln w="12700"/>
        </p:spPr>
        <p:style>
          <a:lnRef idx="2">
            <a:schemeClr val="dk1"/>
          </a:lnRef>
          <a:fillRef idx="1">
            <a:schemeClr val="lt1"/>
          </a:fillRef>
          <a:effectRef idx="0">
            <a:schemeClr val="dk1"/>
          </a:effectRef>
          <a:fontRef idx="minor">
            <a:schemeClr val="dk1"/>
          </a:fontRef>
        </p:style>
        <p:txBody>
          <a:bodyPr lIns="45720" tIns="0" rIns="45720" bIns="0" rtlCol="0" anchor="ctr"/>
          <a:lstStyle/>
          <a:p>
            <a:pPr>
              <a:lnSpc>
                <a:spcPct val="150000"/>
              </a:lnSpc>
            </a:pPr>
            <a:r>
              <a:rPr lang="en-US" sz="1400" dirty="0">
                <a:solidFill>
                  <a:sysClr val="windowText" lastClr="000000"/>
                </a:solidFill>
                <a:latin typeface="Times New Roman" pitchFamily="18" charset="0"/>
                <a:cs typeface="Times New Roman" pitchFamily="18" charset="0"/>
              </a:rPr>
              <a:t>What is the volume between two lines? (count spaces)  ________________</a:t>
            </a:r>
            <a:endParaRPr lang="en-US" sz="1400" dirty="0">
              <a:solidFill>
                <a:sysClr val="windowText" lastClr="000000"/>
              </a:solidFill>
              <a:latin typeface="Times New Roman" pitchFamily="18" charset="0"/>
              <a:cs typeface="Times New Roman" pitchFamily="18" charset="0"/>
            </a:endParaRPr>
          </a:p>
        </p:txBody>
      </p:sp>
      <p:sp>
        <p:nvSpPr>
          <p:cNvPr id="32" name="TextBox 31"/>
          <p:cNvSpPr txBox="1"/>
          <p:nvPr/>
        </p:nvSpPr>
        <p:spPr>
          <a:xfrm>
            <a:off x="3568862" y="7303677"/>
            <a:ext cx="1280931" cy="286232"/>
          </a:xfrm>
          <a:prstGeom prst="rect">
            <a:avLst/>
          </a:prstGeom>
          <a:noFill/>
        </p:spPr>
        <p:txBody>
          <a:bodyPr wrap="square" rtlCol="0">
            <a:spAutoFit/>
          </a:bodyPr>
          <a:lstStyle/>
          <a:p>
            <a:pPr>
              <a:lnSpc>
                <a:spcPct val="90000"/>
              </a:lnSpc>
            </a:pPr>
            <a:r>
              <a:rPr lang="en-US" sz="1400" dirty="0">
                <a:solidFill>
                  <a:prstClr val="black"/>
                </a:solidFill>
              </a:rPr>
              <a:t>____________</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E:\ChemistryLand\CHM107LLhybrid\2. Measurement\Analytical_Balance.tif"/>
          <p:cNvPicPr>
            <a:picLocks noChangeAspect="1" noChangeArrowheads="1"/>
          </p:cNvPicPr>
          <p:nvPr/>
        </p:nvPicPr>
        <p:blipFill>
          <a:blip r:embed="rId2" cstate="screen">
            <a:lum bright="-10000"/>
          </a:blip>
          <a:srcRect/>
          <a:stretch>
            <a:fillRect/>
          </a:stretch>
        </p:blipFill>
        <p:spPr bwMode="auto">
          <a:xfrm>
            <a:off x="4679414" y="934494"/>
            <a:ext cx="2218778" cy="2562331"/>
          </a:xfrm>
          <a:prstGeom prst="rect">
            <a:avLst/>
          </a:prstGeom>
          <a:noFill/>
        </p:spPr>
      </p:pic>
      <p:sp>
        <p:nvSpPr>
          <p:cNvPr id="6" name="Hexagon 5"/>
          <p:cNvSpPr/>
          <p:nvPr/>
        </p:nvSpPr>
        <p:spPr>
          <a:xfrm>
            <a:off x="794385" y="155200"/>
            <a:ext cx="5269230" cy="274320"/>
          </a:xfrm>
          <a:prstGeom prst="hexagon">
            <a:avLst/>
          </a:prstGeom>
          <a:gradFill flip="none" rotWithShape="1">
            <a:gsLst>
              <a:gs pos="0">
                <a:schemeClr val="bg1">
                  <a:lumMod val="75000"/>
                </a:schemeClr>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937260" y="184548"/>
            <a:ext cx="498348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Mass</a:t>
            </a:r>
          </a:p>
        </p:txBody>
      </p:sp>
      <p:sp>
        <p:nvSpPr>
          <p:cNvPr id="8" name="TextBox 7"/>
          <p:cNvSpPr txBox="1"/>
          <p:nvPr/>
        </p:nvSpPr>
        <p:spPr>
          <a:xfrm>
            <a:off x="1607739" y="569683"/>
            <a:ext cx="4531804" cy="1255728"/>
          </a:xfrm>
          <a:prstGeom prst="rect">
            <a:avLst/>
          </a:prstGeom>
          <a:noFill/>
        </p:spPr>
        <p:txBody>
          <a:bodyPr wrap="square" rtlCol="0">
            <a:spAutoFit/>
          </a:bodyPr>
          <a:lstStyle/>
          <a:p>
            <a:pPr>
              <a:lnSpc>
                <a:spcPct val="90000"/>
              </a:lnSpc>
            </a:pPr>
            <a:r>
              <a:rPr lang="en-US" sz="1400" b="1" dirty="0">
                <a:solidFill>
                  <a:prstClr val="black"/>
                </a:solidFill>
              </a:rPr>
              <a:t>Portable Digital Scales (balances):</a:t>
            </a:r>
            <a:r>
              <a:rPr lang="en-US" sz="1400" dirty="0">
                <a:solidFill>
                  <a:prstClr val="black"/>
                </a:solidFill>
              </a:rPr>
              <a:t>  These scales (also called pocket scales) are very convenient.  They can be taken anywhere and run off batteries.   Their accuracy </a:t>
            </a:r>
          </a:p>
          <a:p>
            <a:pPr>
              <a:lnSpc>
                <a:spcPct val="90000"/>
              </a:lnSpc>
            </a:pPr>
            <a:r>
              <a:rPr lang="en-US" sz="1400" dirty="0">
                <a:solidFill>
                  <a:prstClr val="black"/>
                </a:solidFill>
              </a:rPr>
              <a:t>varies from 0.1 g to 0.001 g.  Their maximum </a:t>
            </a:r>
          </a:p>
          <a:p>
            <a:pPr>
              <a:lnSpc>
                <a:spcPct val="90000"/>
              </a:lnSpc>
            </a:pPr>
            <a:r>
              <a:rPr lang="en-US" sz="1400" dirty="0">
                <a:solidFill>
                  <a:prstClr val="black"/>
                </a:solidFill>
              </a:rPr>
              <a:t>weighing load varies from 20 g to 1000 g </a:t>
            </a:r>
          </a:p>
          <a:p>
            <a:pPr>
              <a:lnSpc>
                <a:spcPct val="90000"/>
              </a:lnSpc>
            </a:pPr>
            <a:r>
              <a:rPr lang="en-US" sz="1400" dirty="0">
                <a:solidFill>
                  <a:prstClr val="black"/>
                </a:solidFill>
              </a:rPr>
              <a:t>(2.2 lbs). </a:t>
            </a:r>
          </a:p>
        </p:txBody>
      </p:sp>
      <p:sp>
        <p:nvSpPr>
          <p:cNvPr id="11" name="TextBox 10"/>
          <p:cNvSpPr txBox="1"/>
          <p:nvPr/>
        </p:nvSpPr>
        <p:spPr>
          <a:xfrm>
            <a:off x="0" y="3455396"/>
            <a:ext cx="6858000" cy="867930"/>
          </a:xfrm>
          <a:prstGeom prst="rect">
            <a:avLst/>
          </a:prstGeom>
          <a:noFill/>
        </p:spPr>
        <p:txBody>
          <a:bodyPr wrap="square" rtlCol="0">
            <a:spAutoFit/>
          </a:bodyPr>
          <a:lstStyle/>
          <a:p>
            <a:pPr algn="just">
              <a:lnSpc>
                <a:spcPct val="90000"/>
              </a:lnSpc>
            </a:pPr>
            <a:r>
              <a:rPr lang="en-US" sz="1400" b="1" dirty="0">
                <a:solidFill>
                  <a:prstClr val="black"/>
                </a:solidFill>
              </a:rPr>
              <a:t>Portable Digital Scale buttons and screen:</a:t>
            </a:r>
            <a:r>
              <a:rPr lang="en-US" sz="1400" dirty="0">
                <a:solidFill>
                  <a:prstClr val="black"/>
                </a:solidFill>
              </a:rPr>
              <a:t>   Analytical balances usually only measure in grams, but portable scales often measure in six units of mass.   To pick which unit, you use the MODE button, but first turn on the scale and wait until you see the letter “S” in the upper left corner.   That means it is </a:t>
            </a:r>
            <a:r>
              <a:rPr lang="en-US" sz="1400" b="1" dirty="0">
                <a:solidFill>
                  <a:prstClr val="black"/>
                </a:solidFill>
              </a:rPr>
              <a:t>S</a:t>
            </a:r>
            <a:r>
              <a:rPr lang="en-US" sz="1400" dirty="0">
                <a:solidFill>
                  <a:prstClr val="black"/>
                </a:solidFill>
              </a:rPr>
              <a:t>table. </a:t>
            </a:r>
          </a:p>
        </p:txBody>
      </p:sp>
      <p:sp>
        <p:nvSpPr>
          <p:cNvPr id="23" name="Rectangle 22"/>
          <p:cNvSpPr/>
          <p:nvPr/>
        </p:nvSpPr>
        <p:spPr>
          <a:xfrm>
            <a:off x="5989320" y="6732270"/>
            <a:ext cx="880110" cy="64008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6" name="Picture 4" descr="E:\ChemistryLand\CHM107LLhybrid\2. Measurement\DigitalScaleSmall.jpg"/>
          <p:cNvPicPr>
            <a:picLocks noChangeAspect="1" noChangeArrowheads="1"/>
          </p:cNvPicPr>
          <p:nvPr/>
        </p:nvPicPr>
        <p:blipFill>
          <a:blip r:embed="rId3" cstate="screen"/>
          <a:srcRect/>
          <a:stretch>
            <a:fillRect/>
          </a:stretch>
        </p:blipFill>
        <p:spPr bwMode="auto">
          <a:xfrm>
            <a:off x="3450802" y="4099852"/>
            <a:ext cx="3437341" cy="2171552"/>
          </a:xfrm>
          <a:prstGeom prst="rect">
            <a:avLst/>
          </a:prstGeom>
          <a:noFill/>
          <a:effectLst>
            <a:softEdge rad="63500"/>
          </a:effectLst>
        </p:spPr>
      </p:pic>
      <p:sp>
        <p:nvSpPr>
          <p:cNvPr id="25" name="TextBox 24"/>
          <p:cNvSpPr txBox="1"/>
          <p:nvPr/>
        </p:nvSpPr>
        <p:spPr>
          <a:xfrm>
            <a:off x="0" y="4361422"/>
            <a:ext cx="3579962" cy="1966692"/>
          </a:xfrm>
          <a:prstGeom prst="rect">
            <a:avLst/>
          </a:prstGeom>
          <a:noFill/>
        </p:spPr>
        <p:txBody>
          <a:bodyPr wrap="square" rtlCol="0">
            <a:spAutoFit/>
          </a:bodyPr>
          <a:lstStyle/>
          <a:p>
            <a:pPr>
              <a:lnSpc>
                <a:spcPct val="90000"/>
              </a:lnSpc>
            </a:pPr>
            <a:r>
              <a:rPr lang="en-US" sz="1400" b="1" dirty="0">
                <a:solidFill>
                  <a:prstClr val="black"/>
                </a:solidFill>
              </a:rPr>
              <a:t>Set mode:</a:t>
            </a:r>
            <a:r>
              <a:rPr lang="en-US" sz="1400" dirty="0">
                <a:solidFill>
                  <a:prstClr val="black"/>
                </a:solidFill>
              </a:rPr>
              <a:t>   Press the mode button repeatedly and look at the abbreviations at the top of the screen.  You will see the below abbreviations:</a:t>
            </a:r>
          </a:p>
          <a:p>
            <a:r>
              <a:rPr lang="en-US" sz="1400" b="1" dirty="0">
                <a:solidFill>
                  <a:prstClr val="black"/>
                </a:solidFill>
              </a:rPr>
              <a:t>g</a:t>
            </a:r>
            <a:r>
              <a:rPr lang="en-US" sz="1400" dirty="0">
                <a:solidFill>
                  <a:prstClr val="black"/>
                </a:solidFill>
              </a:rPr>
              <a:t> = grams (metric unit of mass) </a:t>
            </a:r>
          </a:p>
          <a:p>
            <a:r>
              <a:rPr lang="en-US" sz="1400" b="1" dirty="0" err="1">
                <a:solidFill>
                  <a:prstClr val="black"/>
                </a:solidFill>
              </a:rPr>
              <a:t>ozt</a:t>
            </a:r>
            <a:r>
              <a:rPr lang="en-US" sz="1400" dirty="0">
                <a:solidFill>
                  <a:prstClr val="black"/>
                </a:solidFill>
              </a:rPr>
              <a:t>=troy ounces (for precious metals)</a:t>
            </a:r>
          </a:p>
          <a:p>
            <a:r>
              <a:rPr lang="en-US" sz="1400" b="1" dirty="0">
                <a:solidFill>
                  <a:prstClr val="black"/>
                </a:solidFill>
              </a:rPr>
              <a:t>dwt</a:t>
            </a:r>
            <a:r>
              <a:rPr lang="en-US" sz="1400" dirty="0">
                <a:solidFill>
                  <a:prstClr val="black"/>
                </a:solidFill>
              </a:rPr>
              <a:t>=drams (old unit for medicine=1/16 oz)</a:t>
            </a:r>
          </a:p>
          <a:p>
            <a:r>
              <a:rPr lang="en-US" sz="1400" b="1" dirty="0">
                <a:solidFill>
                  <a:prstClr val="black"/>
                </a:solidFill>
              </a:rPr>
              <a:t>ct</a:t>
            </a:r>
            <a:r>
              <a:rPr lang="en-US" sz="1400" dirty="0">
                <a:solidFill>
                  <a:prstClr val="black"/>
                </a:solidFill>
              </a:rPr>
              <a:t>=carat (used for weighing jewels)</a:t>
            </a:r>
          </a:p>
          <a:p>
            <a:r>
              <a:rPr lang="en-US" sz="1400" b="1" dirty="0">
                <a:solidFill>
                  <a:prstClr val="black"/>
                </a:solidFill>
              </a:rPr>
              <a:t>oz</a:t>
            </a:r>
            <a:r>
              <a:rPr lang="en-US" sz="1400" dirty="0">
                <a:solidFill>
                  <a:prstClr val="black"/>
                </a:solidFill>
              </a:rPr>
              <a:t>=ounces (used in USA, 16 oz=1 lb.)</a:t>
            </a:r>
          </a:p>
          <a:p>
            <a:r>
              <a:rPr lang="en-US" sz="1400" b="1" dirty="0">
                <a:solidFill>
                  <a:prstClr val="black"/>
                </a:solidFill>
              </a:rPr>
              <a:t>GN</a:t>
            </a:r>
            <a:r>
              <a:rPr lang="en-US" sz="1400" dirty="0">
                <a:solidFill>
                  <a:prstClr val="black"/>
                </a:solidFill>
              </a:rPr>
              <a:t>=grains (used to weigh gun powder)</a:t>
            </a:r>
          </a:p>
        </p:txBody>
      </p:sp>
      <p:sp>
        <p:nvSpPr>
          <p:cNvPr id="26" name="TextBox 25"/>
          <p:cNvSpPr txBox="1"/>
          <p:nvPr/>
        </p:nvSpPr>
        <p:spPr>
          <a:xfrm>
            <a:off x="0" y="6283479"/>
            <a:ext cx="6858000" cy="674031"/>
          </a:xfrm>
          <a:prstGeom prst="rect">
            <a:avLst/>
          </a:prstGeom>
          <a:noFill/>
        </p:spPr>
        <p:txBody>
          <a:bodyPr wrap="square" rtlCol="0">
            <a:spAutoFit/>
          </a:bodyPr>
          <a:lstStyle/>
          <a:p>
            <a:pPr algn="just">
              <a:lnSpc>
                <a:spcPct val="90000"/>
              </a:lnSpc>
            </a:pPr>
            <a:r>
              <a:rPr lang="en-US" sz="1400" b="1" dirty="0">
                <a:solidFill>
                  <a:prstClr val="black"/>
                </a:solidFill>
              </a:rPr>
              <a:t>Weigh nickel on portable scale:</a:t>
            </a:r>
            <a:r>
              <a:rPr lang="en-US" sz="1400" dirty="0">
                <a:solidFill>
                  <a:prstClr val="black"/>
                </a:solidFill>
              </a:rPr>
              <a:t>   Set mode to grams (g).  A nickel has an easy mass to remember.  A nickel is 5 cents and it weighs 5 grams.   Use it to see if your scale weighs the nickel between 4.98 g and 5.02 g.  If not, contact your instructor to calibrate the scale.</a:t>
            </a:r>
          </a:p>
        </p:txBody>
      </p:sp>
      <p:sp>
        <p:nvSpPr>
          <p:cNvPr id="27" name="TextBox 26"/>
          <p:cNvSpPr txBox="1"/>
          <p:nvPr/>
        </p:nvSpPr>
        <p:spPr>
          <a:xfrm>
            <a:off x="0" y="6902278"/>
            <a:ext cx="6858000" cy="867930"/>
          </a:xfrm>
          <a:prstGeom prst="rect">
            <a:avLst/>
          </a:prstGeom>
          <a:noFill/>
        </p:spPr>
        <p:txBody>
          <a:bodyPr wrap="square" rtlCol="0">
            <a:spAutoFit/>
          </a:bodyPr>
          <a:lstStyle/>
          <a:p>
            <a:pPr>
              <a:lnSpc>
                <a:spcPct val="90000"/>
              </a:lnSpc>
            </a:pPr>
            <a:r>
              <a:rPr lang="en-US" sz="1400" b="1" dirty="0">
                <a:solidFill>
                  <a:prstClr val="black"/>
                </a:solidFill>
              </a:rPr>
              <a:t>Using TARE :</a:t>
            </a:r>
            <a:r>
              <a:rPr lang="en-US" sz="1400" dirty="0">
                <a:solidFill>
                  <a:prstClr val="black"/>
                </a:solidFill>
              </a:rPr>
              <a:t>    The word “tare” is from Arabic “</a:t>
            </a:r>
            <a:r>
              <a:rPr lang="en-US" sz="1400" dirty="0" err="1">
                <a:solidFill>
                  <a:prstClr val="black"/>
                </a:solidFill>
              </a:rPr>
              <a:t>tarah</a:t>
            </a:r>
            <a:r>
              <a:rPr lang="en-US" sz="1400" dirty="0">
                <a:solidFill>
                  <a:prstClr val="black"/>
                </a:solidFill>
              </a:rPr>
              <a:t>” meaning “to throw away”.  So pressing the </a:t>
            </a:r>
            <a:r>
              <a:rPr lang="en-US" sz="1400" b="1" dirty="0">
                <a:solidFill>
                  <a:prstClr val="black"/>
                </a:solidFill>
              </a:rPr>
              <a:t>tare</a:t>
            </a:r>
            <a:r>
              <a:rPr lang="en-US" sz="1400" dirty="0">
                <a:solidFill>
                  <a:prstClr val="black"/>
                </a:solidFill>
              </a:rPr>
              <a:t> button tells the scale to “throw away” any mass on the scale so the scale reads “0.00”.   So that’s the first button you push after turning it on and after</a:t>
            </a:r>
            <a:br>
              <a:rPr lang="en-US" sz="1400" dirty="0">
                <a:solidFill>
                  <a:prstClr val="black"/>
                </a:solidFill>
              </a:rPr>
            </a:br>
            <a:r>
              <a:rPr lang="en-US" sz="1400" dirty="0">
                <a:solidFill>
                  <a:prstClr val="black"/>
                </a:solidFill>
              </a:rPr>
              <a:t> it has stabilized.</a:t>
            </a:r>
          </a:p>
        </p:txBody>
      </p:sp>
      <p:sp>
        <p:nvSpPr>
          <p:cNvPr id="34" name="TextBox 33"/>
          <p:cNvSpPr txBox="1"/>
          <p:nvPr/>
        </p:nvSpPr>
        <p:spPr>
          <a:xfrm>
            <a:off x="0" y="1958031"/>
            <a:ext cx="5285433" cy="1449628"/>
          </a:xfrm>
          <a:prstGeom prst="rect">
            <a:avLst/>
          </a:prstGeom>
          <a:noFill/>
        </p:spPr>
        <p:txBody>
          <a:bodyPr wrap="square" rtlCol="0">
            <a:spAutoFit/>
          </a:bodyPr>
          <a:lstStyle/>
          <a:p>
            <a:pPr>
              <a:lnSpc>
                <a:spcPct val="90000"/>
              </a:lnSpc>
            </a:pPr>
            <a:r>
              <a:rPr lang="en-US" sz="1400" b="1" dirty="0">
                <a:solidFill>
                  <a:prstClr val="black"/>
                </a:solidFill>
              </a:rPr>
              <a:t>Analytical Balances:</a:t>
            </a:r>
            <a:r>
              <a:rPr lang="en-US" sz="1400" dirty="0">
                <a:solidFill>
                  <a:prstClr val="black"/>
                </a:solidFill>
              </a:rPr>
              <a:t>  These are found in laboratories.   Their </a:t>
            </a:r>
          </a:p>
          <a:p>
            <a:pPr>
              <a:lnSpc>
                <a:spcPct val="90000"/>
              </a:lnSpc>
            </a:pPr>
            <a:r>
              <a:rPr lang="en-US" sz="1400" dirty="0">
                <a:solidFill>
                  <a:prstClr val="black"/>
                </a:solidFill>
              </a:rPr>
              <a:t>accuracy is usually 0.001 g to 0.0001 g.  So they are more accurate than a portable balance but can easily cost $2,000 or more.    They also have a limit on how much they can weigh which is about 300 grams.   Because they are more accurate, air currents can cause </a:t>
            </a:r>
          </a:p>
          <a:p>
            <a:pPr>
              <a:lnSpc>
                <a:spcPct val="90000"/>
              </a:lnSpc>
            </a:pPr>
            <a:r>
              <a:rPr lang="en-US" sz="1400" dirty="0">
                <a:solidFill>
                  <a:prstClr val="black"/>
                </a:solidFill>
              </a:rPr>
              <a:t>the readout to fluctuate, which is why analytical balances always </a:t>
            </a:r>
          </a:p>
          <a:p>
            <a:pPr>
              <a:lnSpc>
                <a:spcPct val="90000"/>
              </a:lnSpc>
            </a:pPr>
            <a:r>
              <a:rPr lang="en-US" sz="1400" dirty="0">
                <a:solidFill>
                  <a:prstClr val="black"/>
                </a:solidFill>
              </a:rPr>
              <a:t>have glass walls to stop any air currents from hitting the weighing pan.</a:t>
            </a:r>
          </a:p>
        </p:txBody>
      </p:sp>
      <p:pic>
        <p:nvPicPr>
          <p:cNvPr id="14" name="Picture 14" descr="E:\ChemistryLand\CHM130FieldLab\Lab3\RawPicsLab3\BalanceCutOut.jpg"/>
          <p:cNvPicPr>
            <a:picLocks noChangeAspect="1" noChangeArrowheads="1"/>
          </p:cNvPicPr>
          <p:nvPr/>
        </p:nvPicPr>
        <p:blipFill>
          <a:blip r:embed="rId4" cstate="screen">
            <a:clrChange>
              <a:clrFrom>
                <a:srgbClr val="FDFDFD"/>
              </a:clrFrom>
              <a:clrTo>
                <a:srgbClr val="FDFDFD">
                  <a:alpha val="0"/>
                </a:srgbClr>
              </a:clrTo>
            </a:clrChange>
          </a:blip>
          <a:srcRect/>
          <a:stretch>
            <a:fillRect/>
          </a:stretch>
        </p:blipFill>
        <p:spPr bwMode="auto">
          <a:xfrm>
            <a:off x="5180860" y="7462030"/>
            <a:ext cx="1677140" cy="1664718"/>
          </a:xfrm>
          <a:prstGeom prst="rect">
            <a:avLst/>
          </a:prstGeom>
          <a:noFill/>
        </p:spPr>
      </p:pic>
      <p:pic>
        <p:nvPicPr>
          <p:cNvPr id="1026" name="Picture 2" descr="E:\ChemistryLand\CHM107LLhybrid\2. Measurement\MassPictures\20160206_130805.jpg"/>
          <p:cNvPicPr>
            <a:picLocks noChangeAspect="1" noChangeArrowheads="1"/>
          </p:cNvPicPr>
          <p:nvPr/>
        </p:nvPicPr>
        <p:blipFill>
          <a:blip r:embed="rId5" cstate="screen"/>
          <a:srcRect/>
          <a:stretch>
            <a:fillRect/>
          </a:stretch>
        </p:blipFill>
        <p:spPr bwMode="auto">
          <a:xfrm>
            <a:off x="133251" y="510987"/>
            <a:ext cx="1463040" cy="1434300"/>
          </a:xfrm>
          <a:prstGeom prst="rect">
            <a:avLst/>
          </a:prstGeom>
          <a:noFill/>
        </p:spPr>
      </p:pic>
      <p:sp>
        <p:nvSpPr>
          <p:cNvPr id="16" name="TextBox 15"/>
          <p:cNvSpPr txBox="1"/>
          <p:nvPr/>
        </p:nvSpPr>
        <p:spPr>
          <a:xfrm>
            <a:off x="-1" y="7701664"/>
            <a:ext cx="5331125" cy="1643527"/>
          </a:xfrm>
          <a:prstGeom prst="rect">
            <a:avLst/>
          </a:prstGeom>
          <a:noFill/>
        </p:spPr>
        <p:txBody>
          <a:bodyPr wrap="square" rtlCol="0">
            <a:spAutoFit/>
          </a:bodyPr>
          <a:lstStyle/>
          <a:p>
            <a:pPr>
              <a:lnSpc>
                <a:spcPct val="90000"/>
              </a:lnSpc>
            </a:pPr>
            <a:r>
              <a:rPr lang="en-US" sz="1400" b="1" dirty="0">
                <a:solidFill>
                  <a:prstClr val="black"/>
                </a:solidFill>
              </a:rPr>
              <a:t>Shortcut</a:t>
            </a:r>
            <a:r>
              <a:rPr lang="en-US" sz="1400" dirty="0">
                <a:solidFill>
                  <a:prstClr val="black"/>
                </a:solidFill>
              </a:rPr>
              <a:t>:  One clever use of using tare is to zero out the mass of a container.  For example, in the photo on the right, the mass of the beaker and the test tube can be </a:t>
            </a:r>
            <a:r>
              <a:rPr lang="en-US" sz="1400" dirty="0" err="1">
                <a:solidFill>
                  <a:prstClr val="black"/>
                </a:solidFill>
              </a:rPr>
              <a:t>tared</a:t>
            </a:r>
            <a:r>
              <a:rPr lang="en-US" sz="1400" dirty="0">
                <a:solidFill>
                  <a:prstClr val="black"/>
                </a:solidFill>
              </a:rPr>
              <a:t> and the balance will read “0.00”.   As you remove the test tube, the balance will show a negative number equal to the mass of the test tube.  If you replace the test tube with a matching test tube that has something in it, the balance will show the mass of the contents of the second test tube.</a:t>
            </a:r>
          </a:p>
          <a:p>
            <a:pPr>
              <a:lnSpc>
                <a:spcPct val="90000"/>
              </a:lnSpc>
            </a:pPr>
            <a:r>
              <a:rPr lang="en-US" sz="1400" dirty="0">
                <a:solidFill>
                  <a:prstClr val="black"/>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308919" y="181120"/>
            <a:ext cx="6264876" cy="274320"/>
          </a:xfrm>
          <a:prstGeom prst="hexagon">
            <a:avLst/>
          </a:prstGeom>
          <a:gradFill flip="none" rotWithShape="1">
            <a:gsLst>
              <a:gs pos="0">
                <a:schemeClr val="bg1">
                  <a:lumMod val="75000"/>
                </a:schemeClr>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494270" y="209262"/>
            <a:ext cx="6005384"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Arial" pitchFamily="34" charset="0"/>
                <a:cs typeface="Arial" pitchFamily="34" charset="0"/>
              </a:rPr>
              <a:t>Mass continued</a:t>
            </a:r>
            <a:endParaRPr lang="en-US" sz="1600" dirty="0">
              <a:solidFill>
                <a:prstClr val="black"/>
              </a:solidFill>
              <a:latin typeface="Trajan Pro" pitchFamily="18" charset="0"/>
            </a:endParaRPr>
          </a:p>
        </p:txBody>
      </p:sp>
      <p:sp>
        <p:nvSpPr>
          <p:cNvPr id="8" name="TextBox 7"/>
          <p:cNvSpPr txBox="1"/>
          <p:nvPr/>
        </p:nvSpPr>
        <p:spPr>
          <a:xfrm>
            <a:off x="2748889" y="612117"/>
            <a:ext cx="3979716" cy="1492716"/>
          </a:xfrm>
          <a:prstGeom prst="rect">
            <a:avLst/>
          </a:prstGeom>
          <a:noFill/>
        </p:spPr>
        <p:txBody>
          <a:bodyPr wrap="square" rtlCol="0">
            <a:spAutoFit/>
          </a:bodyPr>
          <a:lstStyle/>
          <a:p>
            <a:r>
              <a:rPr lang="en-US" sz="1300" b="1" dirty="0">
                <a:solidFill>
                  <a:prstClr val="black"/>
                </a:solidFill>
              </a:rPr>
              <a:t>Stamps for Envelope:</a:t>
            </a:r>
            <a:r>
              <a:rPr lang="en-US" sz="1300" dirty="0">
                <a:solidFill>
                  <a:prstClr val="black"/>
                </a:solidFill>
              </a:rPr>
              <a:t>   One stamp is good for a letter up to one ounce.  If it goes over, you will need an extra stamp.    So the first thing to do is set your scale to read “oz” (for ounces).   If you tried to lay an envelope directly on the scale, it would block the readout screen.  So you first need something to elevate it.  The 50 mL beaker in your </a:t>
            </a:r>
            <a:r>
              <a:rPr lang="en-US" sz="1300" dirty="0">
                <a:solidFill>
                  <a:prstClr val="black"/>
                </a:solidFill>
              </a:rPr>
              <a:t>lab drawer works </a:t>
            </a:r>
            <a:r>
              <a:rPr lang="en-US" sz="1300" dirty="0">
                <a:solidFill>
                  <a:prstClr val="black"/>
                </a:solidFill>
              </a:rPr>
              <a:t>well.</a:t>
            </a:r>
          </a:p>
        </p:txBody>
      </p:sp>
      <p:sp>
        <p:nvSpPr>
          <p:cNvPr id="11" name="TextBox 10"/>
          <p:cNvSpPr txBox="1"/>
          <p:nvPr/>
        </p:nvSpPr>
        <p:spPr>
          <a:xfrm>
            <a:off x="2769080" y="2696281"/>
            <a:ext cx="4088920" cy="1532727"/>
          </a:xfrm>
          <a:prstGeom prst="rect">
            <a:avLst/>
          </a:prstGeom>
          <a:noFill/>
        </p:spPr>
        <p:txBody>
          <a:bodyPr wrap="square" rtlCol="0">
            <a:spAutoFit/>
          </a:bodyPr>
          <a:lstStyle/>
          <a:p>
            <a:pPr>
              <a:lnSpc>
                <a:spcPct val="90000"/>
              </a:lnSpc>
            </a:pPr>
            <a:r>
              <a:rPr lang="en-US" sz="1300" b="1" dirty="0">
                <a:solidFill>
                  <a:prstClr val="black"/>
                </a:solidFill>
              </a:rPr>
              <a:t>The Art of Counting without Counting:</a:t>
            </a:r>
            <a:r>
              <a:rPr lang="en-US" sz="1300" dirty="0">
                <a:solidFill>
                  <a:prstClr val="black"/>
                </a:solidFill>
              </a:rPr>
              <a:t>   Some chemistry problems require you to keep track of atoms, but atoms are too small to count and too many to count.  So </a:t>
            </a:r>
            <a:r>
              <a:rPr lang="en-US" sz="1300" dirty="0">
                <a:solidFill>
                  <a:prstClr val="black"/>
                </a:solidFill>
              </a:rPr>
              <a:t>chemistry uses </a:t>
            </a:r>
            <a:r>
              <a:rPr lang="en-US" sz="1300" dirty="0">
                <a:solidFill>
                  <a:prstClr val="black"/>
                </a:solidFill>
              </a:rPr>
              <a:t>methods that allow you to count atoms by weighing them.   The same method can be used to count anything that may be too small to count or too many to count.   In this example, we want to create a poster that uses glitter (small flakes of plastic) to represent stars.</a:t>
            </a:r>
          </a:p>
        </p:txBody>
      </p:sp>
      <p:sp>
        <p:nvSpPr>
          <p:cNvPr id="26" name="TextBox 25"/>
          <p:cNvSpPr txBox="1"/>
          <p:nvPr/>
        </p:nvSpPr>
        <p:spPr>
          <a:xfrm>
            <a:off x="0" y="6667056"/>
            <a:ext cx="6858000" cy="1172629"/>
          </a:xfrm>
          <a:prstGeom prst="rect">
            <a:avLst/>
          </a:prstGeom>
          <a:noFill/>
        </p:spPr>
        <p:txBody>
          <a:bodyPr wrap="square" rtlCol="0">
            <a:spAutoFit/>
          </a:bodyPr>
          <a:lstStyle/>
          <a:p>
            <a:pPr>
              <a:lnSpc>
                <a:spcPct val="90000"/>
              </a:lnSpc>
            </a:pPr>
            <a:r>
              <a:rPr lang="en-US" sz="1300" b="1" spc="-20" dirty="0">
                <a:solidFill>
                  <a:prstClr val="black"/>
                </a:solidFill>
              </a:rPr>
              <a:t>Calculate number of pieces in vial:</a:t>
            </a:r>
            <a:r>
              <a:rPr lang="en-US" sz="1300" spc="-20" dirty="0">
                <a:solidFill>
                  <a:prstClr val="black"/>
                </a:solidFill>
              </a:rPr>
              <a:t>   To calculate the number of pieces based on the mass of the glitter, we will use the fraction that has </a:t>
            </a:r>
            <a:r>
              <a:rPr lang="en-US" sz="1300" b="1" spc="-20" dirty="0">
                <a:solidFill>
                  <a:prstClr val="black"/>
                </a:solidFill>
              </a:rPr>
              <a:t>100 pieces</a:t>
            </a:r>
            <a:r>
              <a:rPr lang="en-US" sz="1300" spc="-20" dirty="0">
                <a:solidFill>
                  <a:prstClr val="black"/>
                </a:solidFill>
              </a:rPr>
              <a:t> on top since want to know the number of pieces.   If you multiply that fraction by the grams of glitter in the vial “</a:t>
            </a:r>
            <a:r>
              <a:rPr lang="en-US" sz="1300" b="1" spc="-20" dirty="0">
                <a:solidFill>
                  <a:prstClr val="black"/>
                </a:solidFill>
              </a:rPr>
              <a:t>2)</a:t>
            </a:r>
            <a:r>
              <a:rPr lang="en-US" sz="1300" spc="-20" dirty="0">
                <a:solidFill>
                  <a:prstClr val="black"/>
                </a:solidFill>
              </a:rPr>
              <a:t>”,  the </a:t>
            </a:r>
            <a:r>
              <a:rPr lang="en-US" sz="1300" b="1" spc="-20" dirty="0">
                <a:solidFill>
                  <a:prstClr val="black"/>
                </a:solidFill>
              </a:rPr>
              <a:t>grams</a:t>
            </a:r>
            <a:r>
              <a:rPr lang="en-US" sz="1300" spc="-20" dirty="0">
                <a:solidFill>
                  <a:prstClr val="black"/>
                </a:solidFill>
              </a:rPr>
              <a:t> cancel and the answer will be in </a:t>
            </a:r>
            <a:r>
              <a:rPr lang="en-US" sz="1300" b="1" spc="-20" dirty="0">
                <a:solidFill>
                  <a:prstClr val="black"/>
                </a:solidFill>
              </a:rPr>
              <a:t>pieces</a:t>
            </a:r>
            <a:r>
              <a:rPr lang="en-US" sz="1300" spc="-20" dirty="0">
                <a:solidFill>
                  <a:prstClr val="black"/>
                </a:solidFill>
              </a:rPr>
              <a:t> of glitter. </a:t>
            </a:r>
          </a:p>
          <a:p>
            <a:pPr marL="284163" indent="-284163">
              <a:lnSpc>
                <a:spcPct val="90000"/>
              </a:lnSpc>
            </a:pPr>
            <a:r>
              <a:rPr lang="en-US" sz="1300" b="1" spc="-20" dirty="0">
                <a:solidFill>
                  <a:prstClr val="black"/>
                </a:solidFill>
              </a:rPr>
              <a:t>3a) </a:t>
            </a:r>
            <a:r>
              <a:rPr lang="en-US" sz="1300" spc="-20" dirty="0">
                <a:solidFill>
                  <a:prstClr val="black"/>
                </a:solidFill>
              </a:rPr>
              <a:t>How many pieces of </a:t>
            </a:r>
          </a:p>
          <a:p>
            <a:pPr indent="233363">
              <a:lnSpc>
                <a:spcPct val="90000"/>
              </a:lnSpc>
            </a:pPr>
            <a:r>
              <a:rPr lang="en-US" sz="1300" spc="-20" dirty="0">
                <a:solidFill>
                  <a:prstClr val="black"/>
                </a:solidFill>
              </a:rPr>
              <a:t>glitter are in the vial? ___________</a:t>
            </a:r>
          </a:p>
        </p:txBody>
      </p:sp>
      <p:pic>
        <p:nvPicPr>
          <p:cNvPr id="2052" name="Picture 4" descr="E:\ChemistryLand\CHM107LLhybrid\2. Measurement\MassPictures\EnvelopeOnScale.jpg"/>
          <p:cNvPicPr>
            <a:picLocks noChangeAspect="1" noChangeArrowheads="1"/>
          </p:cNvPicPr>
          <p:nvPr/>
        </p:nvPicPr>
        <p:blipFill>
          <a:blip r:embed="rId2" cstate="screen">
            <a:grayscl/>
          </a:blip>
          <a:stretch>
            <a:fillRect/>
          </a:stretch>
        </p:blipFill>
        <p:spPr bwMode="auto">
          <a:xfrm>
            <a:off x="189235" y="561059"/>
            <a:ext cx="2467778" cy="1483401"/>
          </a:xfrm>
          <a:prstGeom prst="rect">
            <a:avLst/>
          </a:prstGeom>
          <a:noFill/>
          <a:ln>
            <a:solidFill>
              <a:schemeClr val="tx1"/>
            </a:solidFill>
          </a:ln>
        </p:spPr>
      </p:pic>
      <p:sp>
        <p:nvSpPr>
          <p:cNvPr id="20" name="TextBox 19"/>
          <p:cNvSpPr txBox="1"/>
          <p:nvPr/>
        </p:nvSpPr>
        <p:spPr>
          <a:xfrm>
            <a:off x="37321" y="2032606"/>
            <a:ext cx="6458374" cy="876650"/>
          </a:xfrm>
          <a:prstGeom prst="rect">
            <a:avLst/>
          </a:prstGeom>
          <a:noFill/>
        </p:spPr>
        <p:txBody>
          <a:bodyPr wrap="square" rtlCol="0">
            <a:spAutoFit/>
          </a:bodyPr>
          <a:lstStyle/>
          <a:p>
            <a:pPr>
              <a:lnSpc>
                <a:spcPct val="90000"/>
              </a:lnSpc>
              <a:spcAft>
                <a:spcPts val="500"/>
              </a:spcAft>
            </a:pPr>
            <a:r>
              <a:rPr lang="en-US" sz="1300" dirty="0">
                <a:solidFill>
                  <a:prstClr val="black"/>
                </a:solidFill>
              </a:rPr>
              <a:t>After placing the 50 mL beaker on your scale, press TARE so the screen shows 0.00 oz.    Now the balance will only weigh the </a:t>
            </a:r>
            <a:r>
              <a:rPr lang="en-US" sz="1300" dirty="0">
                <a:solidFill>
                  <a:prstClr val="black"/>
                </a:solidFill>
              </a:rPr>
              <a:t>envelope.  </a:t>
            </a:r>
            <a:r>
              <a:rPr lang="en-US" sz="1300" dirty="0">
                <a:solidFill>
                  <a:prstClr val="black"/>
                </a:solidFill>
              </a:rPr>
              <a:t>Place </a:t>
            </a:r>
            <a:r>
              <a:rPr lang="en-US" sz="1300" dirty="0">
                <a:solidFill>
                  <a:prstClr val="black"/>
                </a:solidFill>
              </a:rPr>
              <a:t>the envelope </a:t>
            </a:r>
            <a:r>
              <a:rPr lang="en-US" sz="1300" dirty="0">
                <a:solidFill>
                  <a:prstClr val="black"/>
                </a:solidFill>
              </a:rPr>
              <a:t>on top of </a:t>
            </a:r>
            <a:r>
              <a:rPr lang="en-US" sz="1300" dirty="0">
                <a:solidFill>
                  <a:prstClr val="black"/>
                </a:solidFill>
              </a:rPr>
              <a:t>the beaker</a:t>
            </a:r>
            <a:r>
              <a:rPr lang="en-US" sz="1300" dirty="0">
                <a:solidFill>
                  <a:prstClr val="black"/>
                </a:solidFill>
              </a:rPr>
              <a:t>.</a:t>
            </a:r>
          </a:p>
          <a:p>
            <a:pPr>
              <a:lnSpc>
                <a:spcPct val="90000"/>
              </a:lnSpc>
              <a:spcAft>
                <a:spcPts val="500"/>
              </a:spcAft>
            </a:pPr>
            <a:r>
              <a:rPr lang="en-US" sz="1300" b="1" dirty="0">
                <a:solidFill>
                  <a:prstClr val="black"/>
                </a:solidFill>
              </a:rPr>
              <a:t>1a)</a:t>
            </a:r>
            <a:r>
              <a:rPr lang="en-US" sz="1300" dirty="0">
                <a:solidFill>
                  <a:prstClr val="black"/>
                </a:solidFill>
              </a:rPr>
              <a:t> What is the envelope number?   ________      </a:t>
            </a:r>
            <a:r>
              <a:rPr lang="en-US" sz="1300" b="1" dirty="0">
                <a:solidFill>
                  <a:prstClr val="black"/>
                </a:solidFill>
              </a:rPr>
              <a:t>1b)</a:t>
            </a:r>
            <a:r>
              <a:rPr lang="en-US" sz="1300" dirty="0">
                <a:solidFill>
                  <a:prstClr val="black"/>
                </a:solidFill>
              </a:rPr>
              <a:t> What is the mass in ounces?   _________</a:t>
            </a:r>
          </a:p>
        </p:txBody>
      </p:sp>
      <p:pic>
        <p:nvPicPr>
          <p:cNvPr id="2056" name="Picture 8" descr="http://clarissarezende.com.br/wp-content/uploads/2012/02/stars_1.jpg"/>
          <p:cNvPicPr>
            <a:picLocks noChangeAspect="1" noChangeArrowheads="1"/>
          </p:cNvPicPr>
          <p:nvPr/>
        </p:nvPicPr>
        <p:blipFill>
          <a:blip r:embed="rId3" cstate="screen">
            <a:grayscl/>
          </a:blip>
          <a:srcRect/>
          <a:stretch>
            <a:fillRect/>
          </a:stretch>
        </p:blipFill>
        <p:spPr bwMode="auto">
          <a:xfrm>
            <a:off x="121070" y="2715147"/>
            <a:ext cx="2651760" cy="1494544"/>
          </a:xfrm>
          <a:prstGeom prst="rect">
            <a:avLst/>
          </a:prstGeom>
          <a:noFill/>
        </p:spPr>
      </p:pic>
      <p:pic>
        <p:nvPicPr>
          <p:cNvPr id="2057" name="Picture 9" descr="E:\ChemistryLand\CHM107LLhybrid\2. Measurement\MassPictures\20160206_130838.jpg"/>
          <p:cNvPicPr>
            <a:picLocks noChangeAspect="1" noChangeArrowheads="1"/>
          </p:cNvPicPr>
          <p:nvPr/>
        </p:nvPicPr>
        <p:blipFill>
          <a:blip r:embed="rId4" cstate="screen">
            <a:grayscl/>
          </a:blip>
          <a:srcRect/>
          <a:stretch>
            <a:fillRect/>
          </a:stretch>
        </p:blipFill>
        <p:spPr bwMode="auto">
          <a:xfrm>
            <a:off x="5207490" y="4206839"/>
            <a:ext cx="1513725" cy="1431961"/>
          </a:xfrm>
          <a:prstGeom prst="rect">
            <a:avLst/>
          </a:prstGeom>
          <a:noFill/>
        </p:spPr>
      </p:pic>
      <p:sp>
        <p:nvSpPr>
          <p:cNvPr id="34" name="TextBox 33"/>
          <p:cNvSpPr txBox="1"/>
          <p:nvPr/>
        </p:nvSpPr>
        <p:spPr>
          <a:xfrm>
            <a:off x="-2" y="4185338"/>
            <a:ext cx="5305247" cy="1532727"/>
          </a:xfrm>
          <a:prstGeom prst="rect">
            <a:avLst/>
          </a:prstGeom>
          <a:noFill/>
        </p:spPr>
        <p:txBody>
          <a:bodyPr wrap="square" rtlCol="0">
            <a:spAutoFit/>
          </a:bodyPr>
          <a:lstStyle/>
          <a:p>
            <a:pPr>
              <a:lnSpc>
                <a:spcPct val="90000"/>
              </a:lnSpc>
            </a:pPr>
            <a:r>
              <a:rPr lang="en-US" sz="1300" b="1" dirty="0">
                <a:solidFill>
                  <a:prstClr val="black"/>
                </a:solidFill>
              </a:rPr>
              <a:t>Stars in the Sky:</a:t>
            </a:r>
            <a:r>
              <a:rPr lang="en-US" sz="1300" dirty="0">
                <a:solidFill>
                  <a:prstClr val="black"/>
                </a:solidFill>
              </a:rPr>
              <a:t>  The number of stars that you can see in a moonless sky far from city lights is about 4,000 stars.    Let’s say you have a small vial of glitter and you want to know if there are at least 4,000 </a:t>
            </a:r>
            <a:r>
              <a:rPr lang="en-US" sz="1300" dirty="0">
                <a:solidFill>
                  <a:prstClr val="black"/>
                </a:solidFill>
              </a:rPr>
              <a:t>pieces of glitter to represent the stars in the sky..   </a:t>
            </a:r>
            <a:endParaRPr lang="en-US" sz="1300" dirty="0">
              <a:solidFill>
                <a:prstClr val="black"/>
              </a:solidFill>
            </a:endParaRPr>
          </a:p>
          <a:p>
            <a:pPr>
              <a:lnSpc>
                <a:spcPct val="90000"/>
              </a:lnSpc>
            </a:pPr>
            <a:r>
              <a:rPr lang="en-US" sz="1300" b="1" dirty="0">
                <a:solidFill>
                  <a:prstClr val="black"/>
                </a:solidFill>
              </a:rPr>
              <a:t>Shortcut for weighing:</a:t>
            </a:r>
            <a:r>
              <a:rPr lang="en-US" sz="1300" dirty="0">
                <a:solidFill>
                  <a:prstClr val="black"/>
                </a:solidFill>
              </a:rPr>
              <a:t>     A shortcut is to place a matching vial that is empty on the scale and TARE it.  Take it off and place the vial with the glitter on it.  The scale will show just the mass of the glitter.</a:t>
            </a:r>
            <a:br>
              <a:rPr lang="en-US" sz="1300" dirty="0">
                <a:solidFill>
                  <a:prstClr val="black"/>
                </a:solidFill>
              </a:rPr>
            </a:br>
            <a:r>
              <a:rPr lang="en-US" sz="1300" b="1" dirty="0">
                <a:solidFill>
                  <a:prstClr val="black"/>
                </a:solidFill>
              </a:rPr>
              <a:t>2)</a:t>
            </a:r>
            <a:r>
              <a:rPr lang="en-US" sz="1300" dirty="0">
                <a:solidFill>
                  <a:prstClr val="black"/>
                </a:solidFill>
              </a:rPr>
              <a:t> What is the mass of the glitter in your vial?   _________ grams</a:t>
            </a:r>
          </a:p>
        </p:txBody>
      </p:sp>
      <p:sp>
        <p:nvSpPr>
          <p:cNvPr id="24" name="TextBox 23"/>
          <p:cNvSpPr txBox="1"/>
          <p:nvPr/>
        </p:nvSpPr>
        <p:spPr>
          <a:xfrm>
            <a:off x="0" y="5657571"/>
            <a:ext cx="6858000" cy="812530"/>
          </a:xfrm>
          <a:prstGeom prst="rect">
            <a:avLst/>
          </a:prstGeom>
          <a:noFill/>
        </p:spPr>
        <p:txBody>
          <a:bodyPr wrap="square" rtlCol="0">
            <a:spAutoFit/>
          </a:bodyPr>
          <a:lstStyle/>
          <a:p>
            <a:pPr>
              <a:lnSpc>
                <a:spcPct val="90000"/>
              </a:lnSpc>
            </a:pPr>
            <a:r>
              <a:rPr lang="en-US" sz="1300" spc="-20" dirty="0">
                <a:solidFill>
                  <a:prstClr val="black"/>
                </a:solidFill>
              </a:rPr>
              <a:t>To see how many pieces of glitter that is,  you need to know the mass of one </a:t>
            </a:r>
            <a:r>
              <a:rPr lang="en-US" sz="1300" spc="-20" dirty="0">
                <a:solidFill>
                  <a:prstClr val="black"/>
                </a:solidFill>
              </a:rPr>
              <a:t>piece or </a:t>
            </a:r>
            <a:r>
              <a:rPr lang="en-US" sz="1300" spc="-20" dirty="0">
                <a:solidFill>
                  <a:prstClr val="black"/>
                </a:solidFill>
              </a:rPr>
              <a:t>the mass of a certain </a:t>
            </a:r>
            <a:r>
              <a:rPr lang="en-US" sz="1300" spc="-20" dirty="0">
                <a:solidFill>
                  <a:prstClr val="black"/>
                </a:solidFill>
              </a:rPr>
              <a:t>number of pieces.    </a:t>
            </a:r>
            <a:r>
              <a:rPr lang="en-US" sz="1300" spc="-20" dirty="0">
                <a:solidFill>
                  <a:prstClr val="black"/>
                </a:solidFill>
              </a:rPr>
              <a:t>Previously 100 of these glitter pieces were weighed and found to be 0.028 grams.  So that can be stated either as </a:t>
            </a:r>
            <a:r>
              <a:rPr lang="en-US" sz="1300" b="1" spc="-20" dirty="0">
                <a:solidFill>
                  <a:prstClr val="black"/>
                </a:solidFill>
              </a:rPr>
              <a:t>0.028 grams per 100 pieces</a:t>
            </a:r>
            <a:r>
              <a:rPr lang="en-US" sz="1300" spc="-20" dirty="0">
                <a:solidFill>
                  <a:prstClr val="black"/>
                </a:solidFill>
              </a:rPr>
              <a:t> or  </a:t>
            </a:r>
            <a:r>
              <a:rPr lang="en-US" sz="1300" b="1" spc="-20" dirty="0">
                <a:solidFill>
                  <a:prstClr val="black"/>
                </a:solidFill>
              </a:rPr>
              <a:t>100 pieces per 0.028 grams.</a:t>
            </a:r>
          </a:p>
          <a:p>
            <a:pPr>
              <a:lnSpc>
                <a:spcPct val="90000"/>
              </a:lnSpc>
            </a:pPr>
            <a:r>
              <a:rPr lang="en-US" sz="1300" spc="-20" dirty="0">
                <a:solidFill>
                  <a:prstClr val="black"/>
                </a:solidFill>
              </a:rPr>
              <a:t>These mass to number relationships can be written as fractions.</a:t>
            </a:r>
          </a:p>
        </p:txBody>
      </p:sp>
      <p:sp>
        <p:nvSpPr>
          <p:cNvPr id="2059" name="Rectangle 11"/>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58" name="Picture 10"/>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4382218" y="6236901"/>
            <a:ext cx="969851" cy="455762"/>
          </a:xfrm>
          <a:prstGeom prst="rect">
            <a:avLst/>
          </a:prstGeom>
          <a:noFill/>
        </p:spPr>
      </p:pic>
      <p:sp>
        <p:nvSpPr>
          <p:cNvPr id="2061" name="Rectangle 13"/>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60" name="Picture 12"/>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5589918" y="6228275"/>
            <a:ext cx="969851" cy="455762"/>
          </a:xfrm>
          <a:prstGeom prst="rect">
            <a:avLst/>
          </a:prstGeom>
          <a:noFill/>
        </p:spPr>
      </p:pic>
      <p:sp>
        <p:nvSpPr>
          <p:cNvPr id="2063" name="Rectangle 1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65" name="Rectangle 17"/>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67" name="Rectangle 19"/>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cxnSp>
        <p:nvCxnSpPr>
          <p:cNvPr id="38" name="Straight Connector 37"/>
          <p:cNvCxnSpPr/>
          <p:nvPr/>
        </p:nvCxnSpPr>
        <p:spPr>
          <a:xfrm flipH="1">
            <a:off x="4080281" y="7291601"/>
            <a:ext cx="36576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1400" y="7510742"/>
            <a:ext cx="396815" cy="181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7751110"/>
            <a:ext cx="6858000" cy="992579"/>
          </a:xfrm>
          <a:prstGeom prst="rect">
            <a:avLst/>
          </a:prstGeom>
          <a:noFill/>
        </p:spPr>
        <p:txBody>
          <a:bodyPr wrap="square" rtlCol="0">
            <a:spAutoFit/>
          </a:bodyPr>
          <a:lstStyle/>
          <a:p>
            <a:pPr>
              <a:lnSpc>
                <a:spcPct val="90000"/>
              </a:lnSpc>
            </a:pPr>
            <a:r>
              <a:rPr lang="en-US" sz="1300" b="1" dirty="0">
                <a:solidFill>
                  <a:prstClr val="black"/>
                </a:solidFill>
              </a:rPr>
              <a:t>Calculate mass (in grams) that will be 4,000 pieces :</a:t>
            </a:r>
            <a:r>
              <a:rPr lang="en-US" sz="1300" dirty="0">
                <a:solidFill>
                  <a:prstClr val="black"/>
                </a:solidFill>
              </a:rPr>
              <a:t>   To calculate the mass that will have 4,000 pieces, we use the left fraction which has 0.028 grams on top. That ensures our answer will be grams.  We then multiply by the 4,000 pieces.   Pieces will cancel and leave us just with grams.</a:t>
            </a:r>
          </a:p>
          <a:p>
            <a:pPr>
              <a:lnSpc>
                <a:spcPct val="90000"/>
              </a:lnSpc>
            </a:pPr>
            <a:r>
              <a:rPr lang="en-US" sz="1300" b="1" dirty="0">
                <a:solidFill>
                  <a:prstClr val="black"/>
                </a:solidFill>
              </a:rPr>
              <a:t>3b)</a:t>
            </a:r>
            <a:r>
              <a:rPr lang="en-US" sz="1300" dirty="0">
                <a:solidFill>
                  <a:prstClr val="black"/>
                </a:solidFill>
              </a:rPr>
              <a:t>  How many grams of</a:t>
            </a:r>
          </a:p>
          <a:p>
            <a:pPr>
              <a:lnSpc>
                <a:spcPct val="90000"/>
              </a:lnSpc>
            </a:pPr>
            <a:r>
              <a:rPr lang="en-US" sz="1300" dirty="0">
                <a:solidFill>
                  <a:prstClr val="black"/>
                </a:solidFill>
              </a:rPr>
              <a:t>glitter give you 4,000 pieces? ________ g</a:t>
            </a:r>
          </a:p>
        </p:txBody>
      </p:sp>
      <p:sp>
        <p:nvSpPr>
          <p:cNvPr id="2069" name="Rectangle 21"/>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68" name="Picture 20"/>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3183137" y="8390200"/>
            <a:ext cx="3114145" cy="449464"/>
          </a:xfrm>
          <a:prstGeom prst="rect">
            <a:avLst/>
          </a:prstGeom>
          <a:noFill/>
        </p:spPr>
      </p:pic>
      <p:sp>
        <p:nvSpPr>
          <p:cNvPr id="2071" name="Rectangle 23"/>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73" name="Rectangle 2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72" name="Picture 24"/>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2869722" y="7277307"/>
            <a:ext cx="3418936" cy="467091"/>
          </a:xfrm>
          <a:prstGeom prst="rect">
            <a:avLst/>
          </a:prstGeom>
          <a:noFill/>
        </p:spPr>
      </p:pic>
      <p:cxnSp>
        <p:nvCxnSpPr>
          <p:cNvPr id="49" name="Straight Connector 48"/>
          <p:cNvCxnSpPr/>
          <p:nvPr/>
        </p:nvCxnSpPr>
        <p:spPr>
          <a:xfrm flipH="1">
            <a:off x="4845127" y="8384235"/>
            <a:ext cx="36576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08686" y="8637880"/>
            <a:ext cx="396815" cy="181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137160" y="110079"/>
            <a:ext cx="6549390" cy="274320"/>
          </a:xfrm>
          <a:prstGeom prst="hexagon">
            <a:avLst/>
          </a:prstGeom>
          <a:gradFill flip="none" rotWithShape="1">
            <a:gsLst>
              <a:gs pos="0">
                <a:schemeClr val="bg1">
                  <a:lumMod val="75000"/>
                </a:schemeClr>
              </a:gs>
              <a:gs pos="52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262890" y="127466"/>
            <a:ext cx="632079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Temperature</a:t>
            </a:r>
          </a:p>
        </p:txBody>
      </p:sp>
      <p:sp>
        <p:nvSpPr>
          <p:cNvPr id="8" name="TextBox 7"/>
          <p:cNvSpPr txBox="1"/>
          <p:nvPr/>
        </p:nvSpPr>
        <p:spPr>
          <a:xfrm>
            <a:off x="0" y="489673"/>
            <a:ext cx="6858000" cy="1255728"/>
          </a:xfrm>
          <a:prstGeom prst="rect">
            <a:avLst/>
          </a:prstGeom>
          <a:noFill/>
        </p:spPr>
        <p:txBody>
          <a:bodyPr wrap="square" rtlCol="0">
            <a:spAutoFit/>
          </a:bodyPr>
          <a:lstStyle/>
          <a:p>
            <a:pPr>
              <a:lnSpc>
                <a:spcPct val="90000"/>
              </a:lnSpc>
            </a:pPr>
            <a:r>
              <a:rPr lang="en-US" sz="1400" b="1" dirty="0">
                <a:solidFill>
                  <a:prstClr val="black"/>
                </a:solidFill>
              </a:rPr>
              <a:t>Mercury vs. Alcohol thermometers:</a:t>
            </a:r>
            <a:r>
              <a:rPr lang="en-US" sz="1400" dirty="0">
                <a:solidFill>
                  <a:prstClr val="black"/>
                </a:solidFill>
              </a:rPr>
              <a:t>  In the past, mercury thermometers were </a:t>
            </a:r>
          </a:p>
          <a:p>
            <a:pPr>
              <a:lnSpc>
                <a:spcPct val="90000"/>
              </a:lnSpc>
            </a:pPr>
            <a:r>
              <a:rPr lang="en-US" sz="1400" dirty="0">
                <a:solidFill>
                  <a:prstClr val="black"/>
                </a:solidFill>
              </a:rPr>
              <a:t>the most popular, but after realizing the hazards of mercury from a broken </a:t>
            </a:r>
          </a:p>
          <a:p>
            <a:pPr>
              <a:lnSpc>
                <a:spcPct val="90000"/>
              </a:lnSpc>
            </a:pPr>
            <a:r>
              <a:rPr lang="en-US" sz="1400" dirty="0">
                <a:solidFill>
                  <a:prstClr val="black"/>
                </a:solidFill>
              </a:rPr>
              <a:t>thermometer, the industry switched to thermometers filled with dyed </a:t>
            </a:r>
          </a:p>
          <a:p>
            <a:pPr>
              <a:lnSpc>
                <a:spcPct val="90000"/>
              </a:lnSpc>
            </a:pPr>
            <a:r>
              <a:rPr lang="en-US" sz="1400" dirty="0">
                <a:solidFill>
                  <a:prstClr val="black"/>
                </a:solidFill>
              </a:rPr>
              <a:t>alcohol.   Alcohol thermometers do not have the same range of </a:t>
            </a:r>
          </a:p>
          <a:p>
            <a:pPr>
              <a:lnSpc>
                <a:spcPct val="90000"/>
              </a:lnSpc>
            </a:pPr>
            <a:r>
              <a:rPr lang="en-US" sz="1400" dirty="0">
                <a:solidFill>
                  <a:prstClr val="black"/>
                </a:solidFill>
              </a:rPr>
              <a:t>temperatures as a mercury thermometer, but they are </a:t>
            </a:r>
          </a:p>
          <a:p>
            <a:pPr>
              <a:lnSpc>
                <a:spcPct val="90000"/>
              </a:lnSpc>
            </a:pPr>
            <a:r>
              <a:rPr lang="en-US" sz="1400" dirty="0">
                <a:solidFill>
                  <a:prstClr val="black"/>
                </a:solidFill>
              </a:rPr>
              <a:t>cheaper and safer. </a:t>
            </a:r>
          </a:p>
        </p:txBody>
      </p:sp>
      <p:sp>
        <p:nvSpPr>
          <p:cNvPr id="11" name="TextBox 10"/>
          <p:cNvSpPr txBox="1"/>
          <p:nvPr/>
        </p:nvSpPr>
        <p:spPr>
          <a:xfrm>
            <a:off x="0" y="3592556"/>
            <a:ext cx="3348990" cy="1643527"/>
          </a:xfrm>
          <a:prstGeom prst="rect">
            <a:avLst/>
          </a:prstGeom>
          <a:noFill/>
        </p:spPr>
        <p:txBody>
          <a:bodyPr wrap="square" rtlCol="0">
            <a:spAutoFit/>
          </a:bodyPr>
          <a:lstStyle/>
          <a:p>
            <a:pPr>
              <a:lnSpc>
                <a:spcPct val="90000"/>
              </a:lnSpc>
            </a:pPr>
            <a:r>
              <a:rPr lang="en-US" sz="1400" b="1" dirty="0">
                <a:solidFill>
                  <a:prstClr val="black"/>
                </a:solidFill>
              </a:rPr>
              <a:t>Alcohol Thermometer:</a:t>
            </a:r>
            <a:r>
              <a:rPr lang="en-US" sz="1400" dirty="0">
                <a:solidFill>
                  <a:prstClr val="black"/>
                </a:solidFill>
              </a:rPr>
              <a:t>   Use your alcohol thermometer to measure the temperature of the air in the room and water from the faucet.  Write °C after temperature.</a:t>
            </a:r>
          </a:p>
          <a:p>
            <a:pPr>
              <a:lnSpc>
                <a:spcPct val="90000"/>
              </a:lnSpc>
            </a:pPr>
            <a:endParaRPr lang="en-US" sz="1400" dirty="0">
              <a:solidFill>
                <a:prstClr val="black"/>
              </a:solidFill>
            </a:endParaRPr>
          </a:p>
          <a:p>
            <a:pPr>
              <a:lnSpc>
                <a:spcPct val="90000"/>
              </a:lnSpc>
            </a:pPr>
            <a:r>
              <a:rPr lang="en-US" sz="1400" dirty="0">
                <a:solidFill>
                  <a:prstClr val="black"/>
                </a:solidFill>
              </a:rPr>
              <a:t>Room temperature? ________________</a:t>
            </a:r>
          </a:p>
          <a:p>
            <a:pPr>
              <a:lnSpc>
                <a:spcPct val="90000"/>
              </a:lnSpc>
            </a:pPr>
            <a:endParaRPr lang="en-US" sz="1400" dirty="0">
              <a:solidFill>
                <a:prstClr val="black"/>
              </a:solidFill>
            </a:endParaRPr>
          </a:p>
          <a:p>
            <a:pPr>
              <a:lnSpc>
                <a:spcPct val="90000"/>
              </a:lnSpc>
            </a:pPr>
            <a:r>
              <a:rPr lang="en-US" sz="1400" dirty="0">
                <a:solidFill>
                  <a:prstClr val="black"/>
                </a:solidFill>
              </a:rPr>
              <a:t>Water temperature? ________________</a:t>
            </a:r>
          </a:p>
        </p:txBody>
      </p:sp>
      <p:sp>
        <p:nvSpPr>
          <p:cNvPr id="25" name="TextBox 24"/>
          <p:cNvSpPr txBox="1"/>
          <p:nvPr/>
        </p:nvSpPr>
        <p:spPr>
          <a:xfrm>
            <a:off x="0" y="7173202"/>
            <a:ext cx="5589270" cy="674031"/>
          </a:xfrm>
          <a:prstGeom prst="rect">
            <a:avLst/>
          </a:prstGeom>
          <a:noFill/>
        </p:spPr>
        <p:txBody>
          <a:bodyPr wrap="square" rtlCol="0">
            <a:spAutoFit/>
          </a:bodyPr>
          <a:lstStyle/>
          <a:p>
            <a:pPr>
              <a:lnSpc>
                <a:spcPct val="90000"/>
              </a:lnSpc>
            </a:pPr>
            <a:r>
              <a:rPr lang="en-US" sz="1400" b="1" dirty="0">
                <a:solidFill>
                  <a:prstClr val="black"/>
                </a:solidFill>
              </a:rPr>
              <a:t>Other:</a:t>
            </a:r>
            <a:r>
              <a:rPr lang="en-US" sz="1400" dirty="0">
                <a:solidFill>
                  <a:prstClr val="black"/>
                </a:solidFill>
              </a:rPr>
              <a:t>   If the lab has another specialized thermometer on hand, use it to measure something of your choice.   What is the device?  What did you measure?  And what is its temperature?</a:t>
            </a:r>
          </a:p>
        </p:txBody>
      </p:sp>
      <p:pic>
        <p:nvPicPr>
          <p:cNvPr id="3078" name="Picture 6" descr="E:\ChemistryLand\CHM107LLhybrid\2. Measurement\Thermometer_broken.jpg"/>
          <p:cNvPicPr>
            <a:picLocks noChangeAspect="1" noChangeArrowheads="1"/>
          </p:cNvPicPr>
          <p:nvPr/>
        </p:nvPicPr>
        <p:blipFill>
          <a:blip r:embed="rId2" cstate="screen">
            <a:clrChange>
              <a:clrFrom>
                <a:srgbClr val="FFFFFF"/>
              </a:clrFrom>
              <a:clrTo>
                <a:srgbClr val="FFFFFF">
                  <a:alpha val="0"/>
                </a:srgbClr>
              </a:clrTo>
            </a:clrChange>
            <a:grayscl/>
          </a:blip>
          <a:srcRect/>
          <a:stretch>
            <a:fillRect/>
          </a:stretch>
        </p:blipFill>
        <p:spPr bwMode="auto">
          <a:xfrm rot="19787262">
            <a:off x="4132653" y="955955"/>
            <a:ext cx="2751088" cy="640305"/>
          </a:xfrm>
          <a:prstGeom prst="rect">
            <a:avLst/>
          </a:prstGeom>
          <a:noFill/>
        </p:spPr>
      </p:pic>
      <p:pic>
        <p:nvPicPr>
          <p:cNvPr id="3079" name="Picture 7" descr="E:\ChemistryLand\CHM107LLhybrid\2. Measurement\Thermometer2.jpg"/>
          <p:cNvPicPr>
            <a:picLocks noChangeAspect="1" noChangeArrowheads="1"/>
          </p:cNvPicPr>
          <p:nvPr/>
        </p:nvPicPr>
        <p:blipFill>
          <a:blip r:embed="rId3" cstate="screen">
            <a:grayscl/>
          </a:blip>
          <a:stretch>
            <a:fillRect/>
          </a:stretch>
        </p:blipFill>
        <p:spPr bwMode="auto">
          <a:xfrm>
            <a:off x="6441993" y="1120140"/>
            <a:ext cx="388919" cy="7385050"/>
          </a:xfrm>
          <a:prstGeom prst="rect">
            <a:avLst/>
          </a:prstGeom>
          <a:noFill/>
          <a:effectLst>
            <a:outerShdw blurRad="50800" dist="38100" dir="8100000" algn="tr" rotWithShape="0">
              <a:prstClr val="black">
                <a:alpha val="40000"/>
              </a:prstClr>
            </a:outerShdw>
          </a:effectLst>
        </p:spPr>
      </p:pic>
      <p:pic>
        <p:nvPicPr>
          <p:cNvPr id="3081" name="Picture 9" descr="E:\ChemistryLand\CHM107LLhybrid\2. Measurement\digital-thermometer-probe.tif"/>
          <p:cNvPicPr>
            <a:picLocks noChangeAspect="1" noChangeArrowheads="1"/>
          </p:cNvPicPr>
          <p:nvPr/>
        </p:nvPicPr>
        <p:blipFill>
          <a:blip r:embed="rId4" cstate="screen">
            <a:grayscl/>
          </a:blip>
          <a:stretch>
            <a:fillRect/>
          </a:stretch>
        </p:blipFill>
        <p:spPr bwMode="auto">
          <a:xfrm>
            <a:off x="2604661" y="2486727"/>
            <a:ext cx="3349012" cy="3811470"/>
          </a:xfrm>
          <a:prstGeom prst="rect">
            <a:avLst/>
          </a:prstGeom>
          <a:noFill/>
          <a:effectLst>
            <a:outerShdw blurRad="50800" dist="38100" dir="5400000" algn="t" rotWithShape="0">
              <a:prstClr val="black">
                <a:alpha val="40000"/>
              </a:prstClr>
            </a:outerShdw>
          </a:effectLst>
        </p:spPr>
      </p:pic>
      <p:pic>
        <p:nvPicPr>
          <p:cNvPr id="38" name="Picture 29" descr="E:\ChemistryLand\CHM107LLhybrid\2. Measurement\InfraredThermometer2 copy.tif"/>
          <p:cNvPicPr>
            <a:picLocks noChangeAspect="1" noChangeArrowheads="1"/>
          </p:cNvPicPr>
          <p:nvPr/>
        </p:nvPicPr>
        <p:blipFill>
          <a:blip r:embed="rId5" cstate="screen">
            <a:grayscl/>
          </a:blip>
          <a:srcRect/>
          <a:stretch>
            <a:fillRect/>
          </a:stretch>
        </p:blipFill>
        <p:spPr bwMode="auto">
          <a:xfrm>
            <a:off x="4978297" y="5200913"/>
            <a:ext cx="1517660" cy="2342887"/>
          </a:xfrm>
          <a:prstGeom prst="rect">
            <a:avLst/>
          </a:prstGeom>
          <a:noFill/>
          <a:effectLst>
            <a:outerShdw blurRad="50800" dist="38100" dir="8100000" algn="tr" rotWithShape="0">
              <a:prstClr val="black">
                <a:alpha val="40000"/>
              </a:prstClr>
            </a:outerShdw>
          </a:effectLst>
        </p:spPr>
      </p:pic>
      <p:sp>
        <p:nvSpPr>
          <p:cNvPr id="34" name="TextBox 33"/>
          <p:cNvSpPr txBox="1"/>
          <p:nvPr/>
        </p:nvSpPr>
        <p:spPr>
          <a:xfrm>
            <a:off x="0" y="1723529"/>
            <a:ext cx="4240530" cy="1837426"/>
          </a:xfrm>
          <a:prstGeom prst="rect">
            <a:avLst/>
          </a:prstGeom>
          <a:noFill/>
        </p:spPr>
        <p:txBody>
          <a:bodyPr wrap="square" rtlCol="0">
            <a:spAutoFit/>
          </a:bodyPr>
          <a:lstStyle/>
          <a:p>
            <a:pPr>
              <a:lnSpc>
                <a:spcPct val="90000"/>
              </a:lnSpc>
            </a:pPr>
            <a:r>
              <a:rPr lang="en-US" sz="1400" b="1" dirty="0">
                <a:solidFill>
                  <a:prstClr val="black"/>
                </a:solidFill>
              </a:rPr>
              <a:t>Digital Thermometers:</a:t>
            </a:r>
            <a:r>
              <a:rPr lang="en-US" sz="1400" dirty="0">
                <a:solidFill>
                  <a:prstClr val="black"/>
                </a:solidFill>
              </a:rPr>
              <a:t>   Recently, thermometers are using various electronic sensors to detect temperature.   For people, they have digital thermometers used specifically to measure the body temperature based on oral, rectal, forehead, or ear temperatures.   For industrial or scientific applications, a digital thermometer with a probe is often used.   We </a:t>
            </a:r>
          </a:p>
          <a:p>
            <a:pPr>
              <a:lnSpc>
                <a:spcPct val="90000"/>
              </a:lnSpc>
            </a:pPr>
            <a:r>
              <a:rPr lang="en-US" sz="1400" dirty="0">
                <a:solidFill>
                  <a:prstClr val="black"/>
                </a:solidFill>
              </a:rPr>
              <a:t>also have the Infrared thermometers that </a:t>
            </a:r>
          </a:p>
          <a:p>
            <a:pPr>
              <a:lnSpc>
                <a:spcPct val="90000"/>
              </a:lnSpc>
            </a:pPr>
            <a:r>
              <a:rPr lang="en-US" sz="1400" dirty="0">
                <a:solidFill>
                  <a:prstClr val="black"/>
                </a:solidFill>
              </a:rPr>
              <a:t>don’t even need to touch the item.</a:t>
            </a:r>
          </a:p>
        </p:txBody>
      </p:sp>
      <p:pic>
        <p:nvPicPr>
          <p:cNvPr id="3082" name="Picture 10" descr="E:\ChemistryLand\CHM107LLhybrid\2. Measurement\ForeheadThermometer.tif"/>
          <p:cNvPicPr>
            <a:picLocks noChangeAspect="1" noChangeArrowheads="1"/>
          </p:cNvPicPr>
          <p:nvPr/>
        </p:nvPicPr>
        <p:blipFill>
          <a:blip r:embed="rId6" cstate="screen">
            <a:grayscl/>
          </a:blip>
          <a:stretch>
            <a:fillRect/>
          </a:stretch>
        </p:blipFill>
        <p:spPr bwMode="auto">
          <a:xfrm>
            <a:off x="4311035" y="2253967"/>
            <a:ext cx="1220814" cy="2417488"/>
          </a:xfrm>
          <a:prstGeom prst="rect">
            <a:avLst/>
          </a:prstGeom>
          <a:noFill/>
          <a:ln>
            <a:noFill/>
          </a:ln>
          <a:effectLst>
            <a:outerShdw blurRad="50800" dist="38100" dir="5400000" algn="t" rotWithShape="0">
              <a:prstClr val="black">
                <a:alpha val="40000"/>
              </a:prstClr>
            </a:outerShdw>
          </a:effectLst>
        </p:spPr>
      </p:pic>
      <p:pic>
        <p:nvPicPr>
          <p:cNvPr id="3083" name="Picture 11" descr="E:\ChemistryLand\CHM107LLhybrid\2. Measurement\ThermometerEar.tif"/>
          <p:cNvPicPr>
            <a:picLocks noChangeAspect="1" noChangeArrowheads="1"/>
          </p:cNvPicPr>
          <p:nvPr/>
        </p:nvPicPr>
        <p:blipFill>
          <a:blip r:embed="rId7" cstate="screen">
            <a:grayscl/>
          </a:blip>
          <a:stretch>
            <a:fillRect/>
          </a:stretch>
        </p:blipFill>
        <p:spPr bwMode="auto">
          <a:xfrm>
            <a:off x="5272196" y="2160270"/>
            <a:ext cx="1396566" cy="2343149"/>
          </a:xfrm>
          <a:prstGeom prst="rect">
            <a:avLst/>
          </a:prstGeom>
          <a:noFill/>
          <a:effectLst>
            <a:outerShdw blurRad="50800" dist="38100" dir="8100000" algn="tr" rotWithShape="0">
              <a:prstClr val="black">
                <a:alpha val="40000"/>
              </a:prstClr>
            </a:outerShdw>
          </a:effectLst>
        </p:spPr>
      </p:pic>
      <p:pic>
        <p:nvPicPr>
          <p:cNvPr id="3084" name="Picture 12" descr="E:\ChemistryLand\CHM107LLhybrid\2. Measurement\ThermometerMouth.tif"/>
          <p:cNvPicPr>
            <a:picLocks noChangeAspect="1" noChangeArrowheads="1"/>
          </p:cNvPicPr>
          <p:nvPr/>
        </p:nvPicPr>
        <p:blipFill>
          <a:blip r:embed="rId8" cstate="screen">
            <a:grayscl/>
          </a:blip>
          <a:srcRect/>
          <a:stretch>
            <a:fillRect/>
          </a:stretch>
        </p:blipFill>
        <p:spPr bwMode="auto">
          <a:xfrm rot="752384">
            <a:off x="3817565" y="1154076"/>
            <a:ext cx="2557575" cy="1403257"/>
          </a:xfrm>
          <a:prstGeom prst="rect">
            <a:avLst/>
          </a:prstGeom>
          <a:noFill/>
          <a:effectLst>
            <a:outerShdw blurRad="50800" dist="38100" dir="5400000" algn="t" rotWithShape="0">
              <a:prstClr val="black">
                <a:alpha val="40000"/>
              </a:prstClr>
            </a:outerShdw>
          </a:effectLst>
        </p:spPr>
      </p:pic>
      <p:sp>
        <p:nvSpPr>
          <p:cNvPr id="27" name="TextBox 26"/>
          <p:cNvSpPr txBox="1"/>
          <p:nvPr/>
        </p:nvSpPr>
        <p:spPr>
          <a:xfrm>
            <a:off x="0" y="5555250"/>
            <a:ext cx="5760720" cy="1449628"/>
          </a:xfrm>
          <a:prstGeom prst="rect">
            <a:avLst/>
          </a:prstGeom>
          <a:noFill/>
        </p:spPr>
        <p:txBody>
          <a:bodyPr wrap="square" rtlCol="0">
            <a:spAutoFit/>
          </a:bodyPr>
          <a:lstStyle/>
          <a:p>
            <a:pPr>
              <a:lnSpc>
                <a:spcPct val="90000"/>
              </a:lnSpc>
            </a:pPr>
            <a:r>
              <a:rPr lang="en-US" sz="1400" b="1" dirty="0">
                <a:solidFill>
                  <a:prstClr val="black"/>
                </a:solidFill>
              </a:rPr>
              <a:t>Infrared  Thermometer:</a:t>
            </a:r>
            <a:r>
              <a:rPr lang="en-US" sz="1400" dirty="0">
                <a:solidFill>
                  <a:prstClr val="black"/>
                </a:solidFill>
              </a:rPr>
              <a:t>    Use the lab’s infrared            thermometer </a:t>
            </a:r>
          </a:p>
          <a:p>
            <a:pPr>
              <a:lnSpc>
                <a:spcPct val="90000"/>
              </a:lnSpc>
            </a:pPr>
            <a:r>
              <a:rPr lang="en-US" sz="1400" dirty="0">
                <a:solidFill>
                  <a:prstClr val="black"/>
                </a:solidFill>
              </a:rPr>
              <a:t>to measure the temperature of a hot plate,        ceiling tile, floor,</a:t>
            </a:r>
          </a:p>
          <a:p>
            <a:pPr>
              <a:lnSpc>
                <a:spcPct val="90000"/>
              </a:lnSpc>
            </a:pPr>
            <a:r>
              <a:rPr lang="en-US" sz="1400" dirty="0">
                <a:solidFill>
                  <a:prstClr val="black"/>
                </a:solidFill>
              </a:rPr>
              <a:t>Air conditioning vent, and skin.                         </a:t>
            </a:r>
            <a:r>
              <a:rPr lang="en-US" sz="1400" b="1" dirty="0">
                <a:solidFill>
                  <a:prstClr val="black"/>
                </a:solidFill>
              </a:rPr>
              <a:t>Report in °C and °F. </a:t>
            </a:r>
          </a:p>
          <a:p>
            <a:pPr>
              <a:lnSpc>
                <a:spcPct val="90000"/>
              </a:lnSpc>
            </a:pPr>
            <a:endParaRPr lang="en-US" sz="1400" dirty="0">
              <a:solidFill>
                <a:prstClr val="black"/>
              </a:solidFill>
            </a:endParaRPr>
          </a:p>
          <a:p>
            <a:pPr>
              <a:lnSpc>
                <a:spcPct val="90000"/>
              </a:lnSpc>
            </a:pPr>
            <a:r>
              <a:rPr lang="en-US" sz="1400" dirty="0">
                <a:solidFill>
                  <a:prstClr val="black"/>
                </a:solidFill>
              </a:rPr>
              <a:t>Hot Plate:  ______________    Ceiling:  _____________  Floor: ____________</a:t>
            </a:r>
          </a:p>
          <a:p>
            <a:pPr>
              <a:lnSpc>
                <a:spcPct val="90000"/>
              </a:lnSpc>
            </a:pPr>
            <a:endParaRPr lang="en-US" sz="1400" dirty="0">
              <a:solidFill>
                <a:prstClr val="black"/>
              </a:solidFill>
            </a:endParaRPr>
          </a:p>
          <a:p>
            <a:pPr>
              <a:lnSpc>
                <a:spcPct val="90000"/>
              </a:lnSpc>
            </a:pPr>
            <a:r>
              <a:rPr lang="en-US" sz="1400" dirty="0">
                <a:solidFill>
                  <a:prstClr val="black"/>
                </a:solidFill>
              </a:rPr>
              <a:t>Air conditioning vent:  _____________    Skin:  ________________</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a:xfrm>
            <a:off x="137160" y="110079"/>
            <a:ext cx="6549390" cy="274320"/>
          </a:xfrm>
          <a:prstGeom prst="hexagon">
            <a:avLst/>
          </a:prstGeom>
          <a:gradFill flip="none" rotWithShape="1">
            <a:gsLst>
              <a:gs pos="0">
                <a:schemeClr val="bg1">
                  <a:lumMod val="75000"/>
                </a:schemeClr>
              </a:gs>
              <a:gs pos="54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7" name="TextBox 6"/>
          <p:cNvSpPr txBox="1"/>
          <p:nvPr/>
        </p:nvSpPr>
        <p:spPr>
          <a:xfrm>
            <a:off x="262890" y="127466"/>
            <a:ext cx="6320790" cy="246221"/>
          </a:xfrm>
          <a:prstGeom prst="rect">
            <a:avLst/>
          </a:prstGeom>
          <a:noFill/>
        </p:spPr>
        <p:txBody>
          <a:bodyPr wrap="square" lIns="0" tIns="0" rIns="0" bIns="0" rtlCol="0">
            <a:spAutoFit/>
          </a:bodyPr>
          <a:lstStyle/>
          <a:p>
            <a:pPr algn="ctr"/>
            <a:r>
              <a:rPr lang="en-US" sz="1600" b="1" dirty="0">
                <a:solidFill>
                  <a:prstClr val="black"/>
                </a:solidFill>
                <a:latin typeface="Trajan Pro" pitchFamily="18" charset="0"/>
              </a:rPr>
              <a:t>Lab 2:  Measurement Tools &amp; Skills:  </a:t>
            </a:r>
            <a:r>
              <a:rPr lang="en-US" sz="1600" dirty="0">
                <a:solidFill>
                  <a:prstClr val="black"/>
                </a:solidFill>
                <a:latin typeface="Trajan Pro" pitchFamily="18" charset="0"/>
              </a:rPr>
              <a:t>Analog</a:t>
            </a:r>
            <a:r>
              <a:rPr lang="en-US" sz="1600" b="1" dirty="0">
                <a:solidFill>
                  <a:prstClr val="black"/>
                </a:solidFill>
                <a:latin typeface="Trajan Pro" pitchFamily="18" charset="0"/>
              </a:rPr>
              <a:t> </a:t>
            </a:r>
            <a:r>
              <a:rPr lang="en-US" sz="1600" dirty="0">
                <a:solidFill>
                  <a:prstClr val="black"/>
                </a:solidFill>
                <a:latin typeface="Trajan Pro" pitchFamily="18" charset="0"/>
              </a:rPr>
              <a:t>Gauges</a:t>
            </a:r>
          </a:p>
        </p:txBody>
      </p:sp>
      <p:sp>
        <p:nvSpPr>
          <p:cNvPr id="8" name="TextBox 7"/>
          <p:cNvSpPr txBox="1"/>
          <p:nvPr/>
        </p:nvSpPr>
        <p:spPr>
          <a:xfrm>
            <a:off x="0" y="489673"/>
            <a:ext cx="6858000" cy="1449628"/>
          </a:xfrm>
          <a:prstGeom prst="rect">
            <a:avLst/>
          </a:prstGeom>
          <a:noFill/>
        </p:spPr>
        <p:txBody>
          <a:bodyPr wrap="square" rtlCol="0">
            <a:spAutoFit/>
          </a:bodyPr>
          <a:lstStyle/>
          <a:p>
            <a:pPr algn="just">
              <a:lnSpc>
                <a:spcPct val="90000"/>
              </a:lnSpc>
            </a:pPr>
            <a:r>
              <a:rPr lang="en-US" sz="1400" b="1" dirty="0">
                <a:solidFill>
                  <a:prstClr val="black"/>
                </a:solidFill>
              </a:rPr>
              <a:t>Analog vs. Digital gauges:  </a:t>
            </a:r>
            <a:r>
              <a:rPr lang="en-US" sz="1400" dirty="0">
                <a:solidFill>
                  <a:prstClr val="black"/>
                </a:solidFill>
              </a:rPr>
              <a:t>  Digital readouts are easy.  The fractions of the measurement is shown on the screen as a decimal fraction.  For example, a digital thermometer that shows 36.8 °C grams makes it easy to see the fraction is 0.8°C.   However, with an analog thermometer, like the one below, it’s not so easy.  The whole degrees of 35, 36, 37, etc. are easy to see, but to determine the fraction of a degree, you need to count the spaces between the full degrees.    I count 10 spaces, so that means each degree is divided up into tenths of a degree.  So the temperature here is 39.3 °Celsius. </a:t>
            </a:r>
          </a:p>
        </p:txBody>
      </p:sp>
      <p:sp>
        <p:nvSpPr>
          <p:cNvPr id="25" name="TextBox 24"/>
          <p:cNvSpPr txBox="1"/>
          <p:nvPr/>
        </p:nvSpPr>
        <p:spPr>
          <a:xfrm>
            <a:off x="0" y="6976433"/>
            <a:ext cx="4375229" cy="480131"/>
          </a:xfrm>
          <a:prstGeom prst="rect">
            <a:avLst/>
          </a:prstGeom>
          <a:noFill/>
        </p:spPr>
        <p:txBody>
          <a:bodyPr wrap="square" rtlCol="0">
            <a:spAutoFit/>
          </a:bodyPr>
          <a:lstStyle/>
          <a:p>
            <a:pPr>
              <a:lnSpc>
                <a:spcPct val="90000"/>
              </a:lnSpc>
            </a:pPr>
            <a:r>
              <a:rPr lang="en-US" sz="1400" b="1" dirty="0">
                <a:solidFill>
                  <a:prstClr val="black"/>
                </a:solidFill>
              </a:rPr>
              <a:t>Other gauges:</a:t>
            </a:r>
            <a:r>
              <a:rPr lang="en-US" sz="1400" dirty="0">
                <a:solidFill>
                  <a:prstClr val="black"/>
                </a:solidFill>
              </a:rPr>
              <a:t>   The lab will have other analog gauges. </a:t>
            </a:r>
          </a:p>
          <a:p>
            <a:pPr>
              <a:lnSpc>
                <a:spcPct val="90000"/>
              </a:lnSpc>
            </a:pPr>
            <a:r>
              <a:rPr lang="en-US" sz="1400" dirty="0">
                <a:solidFill>
                  <a:prstClr val="black"/>
                </a:solidFill>
              </a:rPr>
              <a:t>For each of them, give gauge name and its reading.</a:t>
            </a:r>
          </a:p>
        </p:txBody>
      </p:sp>
      <p:sp>
        <p:nvSpPr>
          <p:cNvPr id="27" name="TextBox 26"/>
          <p:cNvSpPr txBox="1"/>
          <p:nvPr/>
        </p:nvSpPr>
        <p:spPr>
          <a:xfrm>
            <a:off x="0" y="2430080"/>
            <a:ext cx="4664597" cy="2160591"/>
          </a:xfrm>
          <a:prstGeom prst="rect">
            <a:avLst/>
          </a:prstGeom>
          <a:noFill/>
        </p:spPr>
        <p:txBody>
          <a:bodyPr wrap="square" rtlCol="0">
            <a:spAutoFit/>
          </a:bodyPr>
          <a:lstStyle/>
          <a:p>
            <a:pPr>
              <a:lnSpc>
                <a:spcPct val="150000"/>
              </a:lnSpc>
            </a:pPr>
            <a:r>
              <a:rPr lang="en-US" sz="1400" b="1" dirty="0">
                <a:solidFill>
                  <a:prstClr val="black"/>
                </a:solidFill>
              </a:rPr>
              <a:t>Analog Oil Temperature Gauge:</a:t>
            </a:r>
            <a:r>
              <a:rPr lang="en-US" sz="1400" dirty="0">
                <a:solidFill>
                  <a:prstClr val="black"/>
                </a:solidFill>
              </a:rPr>
              <a:t>   Notice the labeled marks are every 10 degrees.  The small marks break the labeled marks into 5 steps (count the spaces).  How many degrees </a:t>
            </a:r>
          </a:p>
          <a:p>
            <a:pPr>
              <a:lnSpc>
                <a:spcPct val="150000"/>
              </a:lnSpc>
            </a:pPr>
            <a:r>
              <a:rPr lang="en-US" sz="1400" dirty="0">
                <a:solidFill>
                  <a:prstClr val="black"/>
                </a:solidFill>
              </a:rPr>
              <a:t>are between each mark?  ________</a:t>
            </a:r>
          </a:p>
          <a:p>
            <a:pPr>
              <a:lnSpc>
                <a:spcPct val="90000"/>
              </a:lnSpc>
            </a:pPr>
            <a:endParaRPr lang="en-US" sz="1400" dirty="0">
              <a:solidFill>
                <a:prstClr val="black"/>
              </a:solidFill>
            </a:endParaRPr>
          </a:p>
          <a:p>
            <a:pPr>
              <a:lnSpc>
                <a:spcPct val="90000"/>
              </a:lnSpc>
            </a:pPr>
            <a:r>
              <a:rPr lang="en-US" sz="1400" dirty="0">
                <a:solidFill>
                  <a:prstClr val="black"/>
                </a:solidFill>
              </a:rPr>
              <a:t>What is the temperature?  ____________</a:t>
            </a:r>
          </a:p>
          <a:p>
            <a:pPr>
              <a:lnSpc>
                <a:spcPct val="90000"/>
              </a:lnSpc>
            </a:pPr>
            <a:endParaRPr lang="en-US" sz="1400" dirty="0">
              <a:solidFill>
                <a:prstClr val="black"/>
              </a:solidFill>
            </a:endParaRPr>
          </a:p>
          <a:p>
            <a:pPr>
              <a:lnSpc>
                <a:spcPct val="90000"/>
              </a:lnSpc>
            </a:pPr>
            <a:r>
              <a:rPr lang="en-US" sz="1400" dirty="0">
                <a:solidFill>
                  <a:prstClr val="black"/>
                </a:solidFill>
              </a:rPr>
              <a:t>If water contacted this oil, would the water boil?  ______</a:t>
            </a:r>
          </a:p>
        </p:txBody>
      </p:sp>
      <p:pic>
        <p:nvPicPr>
          <p:cNvPr id="4099" name="Picture 3" descr="E:\ChemistryLand\CHM107LLhybrid\2. Measurement\Medical-Thermometer-39.3.jpg"/>
          <p:cNvPicPr>
            <a:picLocks noChangeAspect="1" noChangeArrowheads="1"/>
          </p:cNvPicPr>
          <p:nvPr/>
        </p:nvPicPr>
        <p:blipFill>
          <a:blip r:embed="rId2" cstate="screen">
            <a:grayscl/>
          </a:blip>
          <a:srcRect/>
          <a:stretch>
            <a:fillRect/>
          </a:stretch>
        </p:blipFill>
        <p:spPr bwMode="auto">
          <a:xfrm>
            <a:off x="629444" y="1951144"/>
            <a:ext cx="5599113" cy="506412"/>
          </a:xfrm>
          <a:prstGeom prst="rect">
            <a:avLst/>
          </a:prstGeom>
          <a:noFill/>
        </p:spPr>
      </p:pic>
      <p:pic>
        <p:nvPicPr>
          <p:cNvPr id="4100" name="Picture 4" descr="E:\ChemistryLand\CHM107LLhybrid\2. Measurement\pressure-gauge-needle5300.jpg"/>
          <p:cNvPicPr>
            <a:picLocks noChangeAspect="1" noChangeArrowheads="1"/>
          </p:cNvPicPr>
          <p:nvPr/>
        </p:nvPicPr>
        <p:blipFill>
          <a:blip r:embed="rId3" cstate="screen">
            <a:grayscl/>
          </a:blip>
          <a:srcRect/>
          <a:stretch>
            <a:fillRect/>
          </a:stretch>
        </p:blipFill>
        <p:spPr bwMode="auto">
          <a:xfrm>
            <a:off x="4077754" y="5335927"/>
            <a:ext cx="2814971" cy="2786432"/>
          </a:xfrm>
          <a:prstGeom prst="rect">
            <a:avLst/>
          </a:prstGeom>
          <a:noFill/>
        </p:spPr>
      </p:pic>
      <p:pic>
        <p:nvPicPr>
          <p:cNvPr id="4101" name="Picture 5" descr="E:\ChemistryLand\CHM107LLhybrid\2. Measurement\OIL_TEMPERATURE_GAUGE.tif"/>
          <p:cNvPicPr>
            <a:picLocks noChangeAspect="1" noChangeArrowheads="1"/>
          </p:cNvPicPr>
          <p:nvPr/>
        </p:nvPicPr>
        <p:blipFill>
          <a:blip r:embed="rId4" cstate="screen">
            <a:grayscl/>
          </a:blip>
          <a:stretch>
            <a:fillRect/>
          </a:stretch>
        </p:blipFill>
        <p:spPr bwMode="auto">
          <a:xfrm>
            <a:off x="4223778" y="2407534"/>
            <a:ext cx="2680522" cy="2639027"/>
          </a:xfrm>
          <a:prstGeom prst="rect">
            <a:avLst/>
          </a:prstGeom>
          <a:noFill/>
          <a:effectLst>
            <a:outerShdw blurRad="50800" dist="38100" dir="8100000" algn="tr" rotWithShape="0">
              <a:prstClr val="black">
                <a:alpha val="40000"/>
              </a:prstClr>
            </a:outerShdw>
          </a:effectLst>
        </p:spPr>
      </p:pic>
      <p:sp>
        <p:nvSpPr>
          <p:cNvPr id="22" name="TextBox 21"/>
          <p:cNvSpPr txBox="1"/>
          <p:nvPr/>
        </p:nvSpPr>
        <p:spPr>
          <a:xfrm>
            <a:off x="-1" y="4827978"/>
            <a:ext cx="5393803" cy="2139047"/>
          </a:xfrm>
          <a:prstGeom prst="rect">
            <a:avLst/>
          </a:prstGeom>
          <a:noFill/>
        </p:spPr>
        <p:txBody>
          <a:bodyPr wrap="square" rtlCol="0">
            <a:spAutoFit/>
          </a:bodyPr>
          <a:lstStyle/>
          <a:p>
            <a:r>
              <a:rPr lang="en-US" sz="1400" b="1" dirty="0">
                <a:solidFill>
                  <a:prstClr val="black"/>
                </a:solidFill>
              </a:rPr>
              <a:t>Analog Air Pressure Gauge:</a:t>
            </a:r>
            <a:r>
              <a:rPr lang="en-US" sz="1400" dirty="0">
                <a:solidFill>
                  <a:prstClr val="black"/>
                </a:solidFill>
              </a:rPr>
              <a:t>   The outer scale is in psi (pounds per square inch).  How many psi are between each small mark?  ________</a:t>
            </a:r>
          </a:p>
          <a:p>
            <a:pPr>
              <a:lnSpc>
                <a:spcPct val="90000"/>
              </a:lnSpc>
            </a:pPr>
            <a:endParaRPr lang="en-US" sz="1400" dirty="0">
              <a:solidFill>
                <a:prstClr val="black"/>
              </a:solidFill>
            </a:endParaRPr>
          </a:p>
          <a:p>
            <a:pPr>
              <a:lnSpc>
                <a:spcPct val="90000"/>
              </a:lnSpc>
            </a:pPr>
            <a:r>
              <a:rPr lang="en-US" sz="1400" dirty="0">
                <a:solidFill>
                  <a:prstClr val="black"/>
                </a:solidFill>
              </a:rPr>
              <a:t>The needle is indicating what psi?  ____________</a:t>
            </a:r>
          </a:p>
          <a:p>
            <a:pPr>
              <a:lnSpc>
                <a:spcPct val="90000"/>
              </a:lnSpc>
            </a:pPr>
            <a:endParaRPr lang="en-US" sz="1400" dirty="0">
              <a:solidFill>
                <a:prstClr val="black"/>
              </a:solidFill>
            </a:endParaRPr>
          </a:p>
          <a:p>
            <a:pPr>
              <a:lnSpc>
                <a:spcPct val="150000"/>
              </a:lnSpc>
            </a:pPr>
            <a:r>
              <a:rPr lang="en-US" sz="1400" dirty="0">
                <a:solidFill>
                  <a:prstClr val="black"/>
                </a:solidFill>
              </a:rPr>
              <a:t>The </a:t>
            </a:r>
            <a:r>
              <a:rPr lang="en-US" sz="1400" b="1" dirty="0">
                <a:solidFill>
                  <a:prstClr val="black"/>
                </a:solidFill>
              </a:rPr>
              <a:t>inner</a:t>
            </a:r>
            <a:r>
              <a:rPr lang="en-US" sz="1400" dirty="0">
                <a:solidFill>
                  <a:prstClr val="black"/>
                </a:solidFill>
              </a:rPr>
              <a:t> scale is measured in bars.  How many bars of </a:t>
            </a:r>
          </a:p>
          <a:p>
            <a:pPr>
              <a:lnSpc>
                <a:spcPct val="150000"/>
              </a:lnSpc>
            </a:pPr>
            <a:r>
              <a:rPr lang="en-US" sz="1400" dirty="0">
                <a:solidFill>
                  <a:prstClr val="black"/>
                </a:solidFill>
              </a:rPr>
              <a:t>pressure is each step (small mark)? ____________</a:t>
            </a:r>
          </a:p>
          <a:p>
            <a:pPr>
              <a:lnSpc>
                <a:spcPct val="90000"/>
              </a:lnSpc>
            </a:pPr>
            <a:endParaRPr lang="en-US" sz="1400" dirty="0">
              <a:solidFill>
                <a:prstClr val="black"/>
              </a:solidFill>
            </a:endParaRPr>
          </a:p>
          <a:p>
            <a:pPr>
              <a:lnSpc>
                <a:spcPct val="90000"/>
              </a:lnSpc>
            </a:pPr>
            <a:r>
              <a:rPr lang="en-US" sz="1400" dirty="0">
                <a:solidFill>
                  <a:prstClr val="black"/>
                </a:solidFill>
              </a:rPr>
              <a:t>The needle is indicated how many bars? ___________</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3216</Words>
  <Application>Microsoft Office PowerPoint</Application>
  <PresentationFormat>On-screen Show (4:3)</PresentationFormat>
  <Paragraphs>176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2</cp:revision>
  <dcterms:created xsi:type="dcterms:W3CDTF">2016-02-08T05:10:30Z</dcterms:created>
  <dcterms:modified xsi:type="dcterms:W3CDTF">2016-02-08T08:19:39Z</dcterms:modified>
</cp:coreProperties>
</file>